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17"/>
  </p:notesMasterIdLst>
  <p:handoutMasterIdLst>
    <p:handoutMasterId r:id="rId18"/>
  </p:handoutMasterIdLst>
  <p:sldIdLst>
    <p:sldId id="312" r:id="rId2"/>
    <p:sldId id="328" r:id="rId3"/>
    <p:sldId id="329" r:id="rId4"/>
    <p:sldId id="304" r:id="rId5"/>
    <p:sldId id="330" r:id="rId6"/>
    <p:sldId id="300" r:id="rId7"/>
    <p:sldId id="278" r:id="rId8"/>
    <p:sldId id="279" r:id="rId9"/>
    <p:sldId id="323" r:id="rId10"/>
    <p:sldId id="311" r:id="rId11"/>
    <p:sldId id="324" r:id="rId12"/>
    <p:sldId id="326" r:id="rId13"/>
    <p:sldId id="325" r:id="rId14"/>
    <p:sldId id="339" r:id="rId15"/>
    <p:sldId id="340" r:id="rId16"/>
  </p:sldIdLst>
  <p:sldSz cx="9144000" cy="6858000" type="screen4x3"/>
  <p:notesSz cx="6858000" cy="99456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66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66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66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66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66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66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66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66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66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8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50" autoAdjust="0"/>
  </p:normalViewPr>
  <p:slideViewPr>
    <p:cSldViewPr>
      <p:cViewPr varScale="1">
        <p:scale>
          <a:sx n="73" d="100"/>
          <a:sy n="73" d="100"/>
        </p:scale>
        <p:origin x="4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376"/>
    </p:cViewPr>
  </p:sorterViewPr>
  <p:notesViewPr>
    <p:cSldViewPr>
      <p:cViewPr varScale="1">
        <p:scale>
          <a:sx n="52" d="100"/>
          <a:sy n="52" d="100"/>
        </p:scale>
        <p:origin x="-1542" y="-102"/>
      </p:cViewPr>
      <p:guideLst>
        <p:guide orient="horz" pos="3133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46E2C88-EDC4-4F1E-8012-BE9670D28B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8565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46125"/>
            <a:ext cx="497522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FE16B4A-F7B2-41D2-876C-B6FDE5B286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65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32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fld id="{C7002BA8-B297-4C75-BC63-D75431CE2A45}" type="slidenum">
              <a:rPr lang="en-US" altLang="ja-JP" sz="1200" smtClean="0"/>
              <a:pPr eaLnBrk="1" hangingPunct="1"/>
              <a:t>1</a:t>
            </a:fld>
            <a:endParaRPr lang="en-US" altLang="ja-JP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3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fld id="{2E9929D8-EBDD-443C-9909-8ED387C995F9}" type="slidenum">
              <a:rPr lang="en-US" altLang="ja-JP" sz="1200" smtClean="0"/>
              <a:pPr eaLnBrk="1" hangingPunct="1"/>
              <a:t>2</a:t>
            </a:fld>
            <a:endParaRPr lang="en-US" altLang="ja-JP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3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fld id="{A459F13B-BDD2-47B4-B8A5-A39CB254BE49}" type="slidenum">
              <a:rPr lang="en-US" altLang="ja-JP" sz="1200" smtClean="0"/>
              <a:pPr eaLnBrk="1" hangingPunct="1"/>
              <a:t>4</a:t>
            </a:fld>
            <a:endParaRPr lang="en-US" altLang="ja-JP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66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fld id="{5DB1A705-EE08-4637-8BCE-1DE7E317C34B}" type="slidenum">
              <a:rPr lang="en-US" altLang="ja-JP" sz="1200" smtClean="0"/>
              <a:pPr eaLnBrk="1" hangingPunct="1"/>
              <a:t>6</a:t>
            </a:fld>
            <a:endParaRPr lang="en-US" altLang="ja-JP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44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fld id="{FA631832-698C-4F42-9871-105294C9B231}" type="slidenum">
              <a:rPr lang="en-US" altLang="ja-JP" sz="1200" smtClean="0"/>
              <a:pPr eaLnBrk="1" hangingPunct="1"/>
              <a:t>7</a:t>
            </a:fld>
            <a:endParaRPr lang="en-US" altLang="ja-JP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6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fld id="{2E444819-8820-46C4-A63B-CCBBB5423945}" type="slidenum">
              <a:rPr lang="en-US" altLang="ja-JP" sz="1200" smtClean="0"/>
              <a:pPr eaLnBrk="1" hangingPunct="1"/>
              <a:t>8</a:t>
            </a:fld>
            <a:endParaRPr lang="en-US" altLang="ja-JP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49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fld id="{A6566F8A-597B-4EB3-B691-77ADE8A890B4}" type="slidenum">
              <a:rPr lang="en-US" altLang="ja-JP" sz="1200" smtClean="0"/>
              <a:pPr eaLnBrk="1" hangingPunct="1"/>
              <a:t>10</a:t>
            </a:fld>
            <a:endParaRPr lang="en-US" altLang="ja-JP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6857C-1B8D-4CB1-A9F5-33F130F189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896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DAF2C-C30F-4E16-92E0-80DA79E8EA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140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2A9FA-2BB2-4B73-945C-99F299801A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6985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182D3-7997-4F57-A70F-563398F69B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8862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A4FBB-2B6F-40E8-B89C-99CB60F682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725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D7E84-E407-4DDF-A2F8-93D8730EC2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554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E3E99-D0D0-4DBD-9BAB-2048541495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5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96ED6-C418-461D-B57A-BA032CCAD1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705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39817-649E-4D77-9657-33669BBE97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977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EE05C-16E8-4373-B013-D5804EC0CA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351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FCA8-E26F-4A83-8721-D7C13B8EBF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9663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9939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2F3BDB-01A2-4EE9-B644-550D2B1337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e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7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827584" y="2813124"/>
            <a:ext cx="7200800" cy="13497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3203848" y="836712"/>
            <a:ext cx="2376264" cy="13681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986" name="Text Box 6"/>
          <p:cNvSpPr txBox="1">
            <a:spLocks noChangeArrowheads="1"/>
          </p:cNvSpPr>
          <p:nvPr/>
        </p:nvSpPr>
        <p:spPr bwMode="auto">
          <a:xfrm>
            <a:off x="3419475" y="981150"/>
            <a:ext cx="18605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rgbClr val="000000"/>
                </a:solidFill>
                <a:latin typeface="Times New Roman" pitchFamily="18" charset="0"/>
              </a:rPr>
              <a:t>溶解</a:t>
            </a:r>
          </a:p>
        </p:txBody>
      </p:sp>
      <p:sp>
        <p:nvSpPr>
          <p:cNvPr id="41987" name="Text Box 7"/>
          <p:cNvSpPr txBox="1">
            <a:spLocks noChangeArrowheads="1"/>
          </p:cNvSpPr>
          <p:nvPr/>
        </p:nvSpPr>
        <p:spPr bwMode="auto">
          <a:xfrm>
            <a:off x="827584" y="2839449"/>
            <a:ext cx="322075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4000" dirty="0">
                <a:solidFill>
                  <a:srgbClr val="000000"/>
                </a:solidFill>
                <a:latin typeface="Times New Roman" pitchFamily="18" charset="0"/>
              </a:rPr>
              <a:t>全水和</a:t>
            </a:r>
            <a:endParaRPr lang="en-US" altLang="ja-JP" sz="40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ja-JP" sz="4000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ja-JP" altLang="en-US" sz="4000" dirty="0">
                <a:solidFill>
                  <a:srgbClr val="000000"/>
                </a:solidFill>
                <a:latin typeface="Times New Roman" pitchFamily="18" charset="0"/>
              </a:rPr>
              <a:t>エネルギー　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876454" y="2833648"/>
            <a:ext cx="103105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  <a:latin typeface="Times New Roman" pitchFamily="18" charset="0"/>
              </a:rPr>
              <a:t>＞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251639" y="2813124"/>
            <a:ext cx="29585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ja-JP" altLang="en-US" sz="4000" dirty="0">
                <a:solidFill>
                  <a:srgbClr val="000000"/>
                </a:solidFill>
                <a:latin typeface="Times New Roman" pitchFamily="18" charset="0"/>
              </a:rPr>
              <a:t>格子</a:t>
            </a:r>
            <a:endParaRPr lang="en-US" altLang="ja-JP" sz="40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ja-JP" sz="4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ja-JP" altLang="en-US" sz="4000" dirty="0">
                <a:solidFill>
                  <a:srgbClr val="000000"/>
                </a:solidFill>
                <a:latin typeface="Times New Roman" pitchFamily="18" charset="0"/>
              </a:rPr>
              <a:t>エネルギー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755650" y="333375"/>
            <a:ext cx="50403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3600">
                <a:solidFill>
                  <a:srgbClr val="000000"/>
                </a:solidFill>
              </a:rPr>
              <a:t>自己イオン化（自己解離）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476375" y="1412875"/>
            <a:ext cx="68230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FF3300"/>
                </a:solidFill>
              </a:rPr>
              <a:t>プロトン性溶媒 </a:t>
            </a:r>
            <a:r>
              <a:rPr lang="en-US" altLang="ja-JP" sz="2800">
                <a:solidFill>
                  <a:srgbClr val="FF3300"/>
                </a:solidFill>
              </a:rPr>
              <a:t>(protic solvent)</a:t>
            </a:r>
            <a:r>
              <a:rPr lang="ja-JP" altLang="en-US" sz="2800">
                <a:solidFill>
                  <a:srgbClr val="000000"/>
                </a:solidFill>
              </a:rPr>
              <a:t>は，プロトンを</a:t>
            </a:r>
          </a:p>
          <a:p>
            <a:pPr eaLnBrk="1" hangingPunct="1"/>
            <a:r>
              <a:rPr lang="ja-JP" altLang="en-US" sz="2800">
                <a:solidFill>
                  <a:srgbClr val="000000"/>
                </a:solidFill>
              </a:rPr>
              <a:t>分子間で移動させて自己イオン化する．</a:t>
            </a: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1979613" y="2636838"/>
          <a:ext cx="5986462" cy="388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CS ChemDraw Drawing" r:id="rId4" imgW="5986800" imgH="3881880" progId="ChemDraw.Document.6.0">
                  <p:embed/>
                </p:oleObj>
              </mc:Choice>
              <mc:Fallback>
                <p:oleObj name="CS ChemDraw Drawing" r:id="rId4" imgW="5986800" imgH="3881880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636838"/>
                        <a:ext cx="5986462" cy="3881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67544" y="476672"/>
            <a:ext cx="2962671" cy="11079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dirty="0"/>
              <a:t>e</a:t>
            </a:r>
            <a:r>
              <a:rPr lang="en-US" altLang="ja-JP" baseline="30000" dirty="0"/>
              <a:t>-</a:t>
            </a:r>
            <a:r>
              <a:rPr lang="en-US" altLang="ja-JP" dirty="0"/>
              <a:t>(H</a:t>
            </a:r>
            <a:r>
              <a:rPr lang="en-US" altLang="ja-JP" baseline="-25000" dirty="0"/>
              <a:t>2</a:t>
            </a:r>
            <a:r>
              <a:rPr lang="en-US" altLang="ja-JP" dirty="0"/>
              <a:t>O)</a:t>
            </a:r>
            <a:r>
              <a:rPr lang="en-US" altLang="ja-JP" baseline="-25000" dirty="0"/>
              <a:t>n</a:t>
            </a:r>
            <a:endParaRPr kumimoji="1" lang="ja-JP" altLang="en-US" baseline="-25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4422" y="1700808"/>
            <a:ext cx="783099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 dirty="0">
                <a:solidFill>
                  <a:srgbClr val="FF0000"/>
                </a:solidFill>
              </a:rPr>
              <a:t>?</a:t>
            </a:r>
            <a:r>
              <a:rPr lang="ja-JP" altLang="en-US" sz="4800" dirty="0"/>
              <a:t>水和</a:t>
            </a:r>
            <a:r>
              <a:rPr lang="en-US" altLang="ja-JP" sz="4800" dirty="0"/>
              <a:t>(hydration)</a:t>
            </a:r>
            <a:r>
              <a:rPr lang="ja-JP" altLang="en-US" sz="4800" dirty="0"/>
              <a:t>された電子</a:t>
            </a:r>
            <a:r>
              <a:rPr lang="en-US" altLang="ja-JP" b="1" dirty="0">
                <a:solidFill>
                  <a:srgbClr val="FF0000"/>
                </a:solidFill>
              </a:rPr>
              <a:t>?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32240" y="3789040"/>
            <a:ext cx="1183337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8000" dirty="0"/>
              <a:t>H</a:t>
            </a:r>
            <a:r>
              <a:rPr kumimoji="1" lang="en-US" altLang="ja-JP" sz="8000" baseline="30000" dirty="0"/>
              <a:t>+</a:t>
            </a:r>
            <a:endParaRPr kumimoji="1" lang="ja-JP" altLang="en-US" sz="8000" baseline="30000" dirty="0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826588"/>
              </p:ext>
            </p:extLst>
          </p:nvPr>
        </p:nvGraphicFramePr>
        <p:xfrm>
          <a:off x="1333500" y="3128963"/>
          <a:ext cx="4579938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0" name="CS ChemDraw Drawing" r:id="rId3" imgW="915650" imgH="531499" progId="ChemDraw.Document.6.0">
                  <p:embed/>
                </p:oleObj>
              </mc:Choice>
              <mc:Fallback>
                <p:oleObj name="CS ChemDraw Drawing" r:id="rId3" imgW="915650" imgH="53149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3500" y="3128963"/>
                        <a:ext cx="4579938" cy="2689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1251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13926" y="1412776"/>
            <a:ext cx="7792518" cy="2862322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6000" dirty="0"/>
              <a:t>１）若干の例外を除いて</a:t>
            </a:r>
            <a:endParaRPr kumimoji="1" lang="en-US" altLang="ja-JP" sz="6000" dirty="0"/>
          </a:p>
          <a:p>
            <a:r>
              <a:rPr kumimoji="1" lang="ja-JP" altLang="en-US" sz="6000" dirty="0"/>
              <a:t>アルカリ金属の塩は</a:t>
            </a:r>
            <a:endParaRPr kumimoji="1" lang="en-US" altLang="ja-JP" sz="6000" dirty="0"/>
          </a:p>
          <a:p>
            <a:r>
              <a:rPr kumimoji="1" lang="ja-JP" altLang="en-US" sz="6000" dirty="0"/>
              <a:t>水に溶けやすい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560" y="44624"/>
            <a:ext cx="4314001" cy="11079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/>
              <a:t>Ｌｉの特殊性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69" y="4437112"/>
            <a:ext cx="92336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/>
              <a:t>リチウム塩</a:t>
            </a:r>
            <a:r>
              <a:rPr kumimoji="1" lang="en-US" altLang="ja-JP" sz="6000" dirty="0"/>
              <a:t>(Li</a:t>
            </a:r>
            <a:r>
              <a:rPr kumimoji="1" lang="en-US" altLang="ja-JP" sz="6000" baseline="-25000" dirty="0"/>
              <a:t>2</a:t>
            </a:r>
            <a:r>
              <a:rPr kumimoji="1" lang="en-US" altLang="ja-JP" sz="6000" dirty="0"/>
              <a:t>CO</a:t>
            </a:r>
            <a:r>
              <a:rPr kumimoji="1" lang="en-US" altLang="ja-JP" sz="6000" baseline="-25000" dirty="0"/>
              <a:t>3</a:t>
            </a:r>
            <a:r>
              <a:rPr kumimoji="1" lang="en-US" altLang="ja-JP" sz="6000" dirty="0"/>
              <a:t>, </a:t>
            </a:r>
            <a:r>
              <a:rPr kumimoji="1" lang="en-US" altLang="ja-JP" sz="6000" dirty="0" err="1"/>
              <a:t>LiF</a:t>
            </a:r>
            <a:r>
              <a:rPr lang="ja-JP" altLang="en-US" sz="6000" dirty="0"/>
              <a:t>など）</a:t>
            </a:r>
            <a:endParaRPr lang="en-US" altLang="ja-JP" sz="6000" dirty="0"/>
          </a:p>
          <a:p>
            <a:r>
              <a:rPr kumimoji="1" lang="ja-JP" altLang="en-US" sz="6000" dirty="0"/>
              <a:t>は溶解性が悪い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179512" y="5517232"/>
            <a:ext cx="8712968" cy="0"/>
          </a:xfrm>
          <a:prstGeom prst="line">
            <a:avLst/>
          </a:prstGeom>
          <a:ln w="571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V="1">
            <a:off x="179512" y="6376104"/>
            <a:ext cx="5400600" cy="5224"/>
          </a:xfrm>
          <a:prstGeom prst="line">
            <a:avLst/>
          </a:prstGeom>
          <a:ln w="571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195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315683" y="1700808"/>
            <a:ext cx="5811206" cy="4154984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2) Li</a:t>
            </a:r>
            <a:r>
              <a:rPr kumimoji="1" lang="ja-JP" altLang="en-US" dirty="0"/>
              <a:t>を除いて</a:t>
            </a:r>
            <a:endParaRPr kumimoji="1" lang="en-US" altLang="ja-JP" dirty="0"/>
          </a:p>
          <a:p>
            <a:r>
              <a:rPr kumimoji="1" lang="ja-JP" altLang="en-US" dirty="0"/>
              <a:t>アルカリ金属の</a:t>
            </a:r>
            <a:endParaRPr kumimoji="1" lang="en-US" altLang="ja-JP" dirty="0"/>
          </a:p>
          <a:p>
            <a:r>
              <a:rPr kumimoji="1" lang="ja-JP" altLang="en-US" dirty="0"/>
              <a:t>炭酸塩は</a:t>
            </a:r>
            <a:endParaRPr kumimoji="1" lang="en-US" altLang="ja-JP" dirty="0"/>
          </a:p>
          <a:p>
            <a:r>
              <a:rPr kumimoji="1" lang="ja-JP" altLang="en-US" dirty="0"/>
              <a:t>熱に安定である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560" y="188640"/>
            <a:ext cx="4314001" cy="11079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/>
              <a:t>Ｌｉの特殊性</a:t>
            </a:r>
          </a:p>
        </p:txBody>
      </p:sp>
    </p:spTree>
    <p:extLst>
      <p:ext uri="{BB962C8B-B14F-4D97-AF65-F5344CB8AC3E}">
        <p14:creationId xmlns:p14="http://schemas.microsoft.com/office/powerpoint/2010/main" val="2486338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3635896" y="5085184"/>
            <a:ext cx="4680520" cy="1656184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1560" y="44624"/>
            <a:ext cx="4314001" cy="11079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/>
              <a:t>Ｌｉの特殊性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87624" y="1340768"/>
            <a:ext cx="591059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3) Li</a:t>
            </a:r>
            <a:r>
              <a:rPr kumimoji="1" lang="ja-JP" altLang="en-US" dirty="0"/>
              <a:t>は</a:t>
            </a:r>
            <a:r>
              <a:rPr kumimoji="1" lang="en-US" altLang="ja-JP" dirty="0"/>
              <a:t>N</a:t>
            </a:r>
            <a:r>
              <a:rPr kumimoji="1" lang="en-US" altLang="ja-JP" baseline="-25000" dirty="0"/>
              <a:t>2</a:t>
            </a:r>
            <a:r>
              <a:rPr kumimoji="1" lang="ja-JP" altLang="en-US" dirty="0"/>
              <a:t>と反応</a:t>
            </a: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4170092"/>
              </p:ext>
            </p:extLst>
          </p:nvPr>
        </p:nvGraphicFramePr>
        <p:xfrm>
          <a:off x="1187623" y="2492896"/>
          <a:ext cx="7524417" cy="25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2" name="CS ChemDraw Drawing" r:id="rId3" imgW="2421378" imgH="807371" progId="ChemDraw.Document.6.0">
                  <p:embed/>
                </p:oleObj>
              </mc:Choice>
              <mc:Fallback>
                <p:oleObj name="CS ChemDraw Drawing" r:id="rId3" imgW="2421378" imgH="80737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3" y="2492896"/>
                        <a:ext cx="7524417" cy="2592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5796136" y="444734"/>
            <a:ext cx="23262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text p.109</a:t>
            </a:r>
            <a:endParaRPr kumimoji="1" lang="ja-JP" altLang="en-US" sz="4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38361" y="3612318"/>
            <a:ext cx="37224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Mg</a:t>
            </a:r>
            <a:r>
              <a:rPr kumimoji="1" lang="ja-JP" altLang="en-US" sz="4800" dirty="0"/>
              <a:t>も</a:t>
            </a:r>
            <a:r>
              <a:rPr kumimoji="1" lang="en-US" altLang="ja-JP" sz="4800" dirty="0"/>
              <a:t>N</a:t>
            </a:r>
            <a:r>
              <a:rPr kumimoji="1" lang="en-US" altLang="ja-JP" sz="4800" baseline="-25000" dirty="0"/>
              <a:t>2</a:t>
            </a:r>
            <a:r>
              <a:rPr kumimoji="1" lang="ja-JP" altLang="en-US" sz="4800" dirty="0"/>
              <a:t>と反応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11701" y="4443315"/>
            <a:ext cx="16001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Mg</a:t>
            </a:r>
            <a:r>
              <a:rPr kumimoji="1" lang="en-US" altLang="ja-JP" sz="4400" baseline="-25000" dirty="0"/>
              <a:t>3</a:t>
            </a:r>
            <a:r>
              <a:rPr kumimoji="1" lang="en-US" altLang="ja-JP" sz="4400" dirty="0"/>
              <a:t>N</a:t>
            </a:r>
            <a:r>
              <a:rPr kumimoji="1" lang="en-US" altLang="ja-JP" sz="4400" baseline="-25000" dirty="0"/>
              <a:t>2</a:t>
            </a:r>
            <a:endParaRPr kumimoji="1" lang="ja-JP" altLang="en-US" sz="4400" baseline="-25000" dirty="0"/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5759249"/>
              </p:ext>
            </p:extLst>
          </p:nvPr>
        </p:nvGraphicFramePr>
        <p:xfrm>
          <a:off x="3755123" y="5158692"/>
          <a:ext cx="1176917" cy="1510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3" name="CS ChemDraw Drawing" r:id="rId5" imgW="531450" imgH="682392" progId="ChemDraw.Document.6.0">
                  <p:embed/>
                </p:oleObj>
              </mc:Choice>
              <mc:Fallback>
                <p:oleObj name="CS ChemDraw Drawing" r:id="rId5" imgW="531450" imgH="68239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55123" y="5158692"/>
                        <a:ext cx="1176917" cy="15106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983506" y="5640442"/>
            <a:ext cx="32063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対角線関係</a:t>
            </a:r>
            <a:endParaRPr lang="en-US" altLang="ja-JP" sz="2800" dirty="0"/>
          </a:p>
          <a:p>
            <a:r>
              <a:rPr kumimoji="1" lang="en-US" altLang="ja-JP" sz="2800" dirty="0"/>
              <a:t>diagonal relationship</a:t>
            </a:r>
          </a:p>
        </p:txBody>
      </p:sp>
    </p:spTree>
    <p:extLst>
      <p:ext uri="{BB962C8B-B14F-4D97-AF65-F5344CB8AC3E}">
        <p14:creationId xmlns:p14="http://schemas.microsoft.com/office/powerpoint/2010/main" val="3491277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円/楕円 12"/>
          <p:cNvSpPr/>
          <p:nvPr/>
        </p:nvSpPr>
        <p:spPr>
          <a:xfrm>
            <a:off x="6969650" y="848541"/>
            <a:ext cx="858680" cy="8328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763688" y="2743200"/>
            <a:ext cx="4248472" cy="1261864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149948" y="1389016"/>
            <a:ext cx="25769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</a:rPr>
              <a:t>H</a:t>
            </a:r>
            <a:r>
              <a:rPr lang="en-US" altLang="ja-JP" sz="3200" baseline="-25000" dirty="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</a:rPr>
              <a:t>2</a:t>
            </a:r>
            <a:r>
              <a:rPr lang="ja-JP" altLang="en-US" sz="3200" dirty="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</a:rPr>
              <a:t>との反応</a:t>
            </a:r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71551"/>
              </p:ext>
            </p:extLst>
          </p:nvPr>
        </p:nvGraphicFramePr>
        <p:xfrm>
          <a:off x="1688433" y="2060848"/>
          <a:ext cx="4852734" cy="410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2" name="CS ChemDraw Drawing" r:id="rId3" imgW="3250080" imgH="275040" progId="ChemDraw.Document.6.0">
                  <p:embed/>
                </p:oleObj>
              </mc:Choice>
              <mc:Fallback>
                <p:oleObj name="CS ChemDraw Drawing" r:id="rId3" imgW="3250080" imgH="2750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8433" y="2060848"/>
                        <a:ext cx="4852734" cy="4101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946221"/>
              </p:ext>
            </p:extLst>
          </p:nvPr>
        </p:nvGraphicFramePr>
        <p:xfrm>
          <a:off x="5809773" y="2478535"/>
          <a:ext cx="2648024" cy="1443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3" name="CS ChemDraw Drawing" r:id="rId5" imgW="1773360" imgH="967320" progId="ChemDraw.Document.6.0">
                  <p:embed/>
                </p:oleObj>
              </mc:Choice>
              <mc:Fallback>
                <p:oleObj name="CS ChemDraw Drawing" r:id="rId5" imgW="1773360" imgH="96732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9773" y="2478535"/>
                        <a:ext cx="2648024" cy="14437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763688" y="2906941"/>
            <a:ext cx="520596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+mn-ea"/>
                <a:ea typeface="+mn-ea"/>
              </a:rPr>
              <a:t>4) Li</a:t>
            </a:r>
            <a:r>
              <a:rPr lang="ja-JP" altLang="en-US" sz="2800" dirty="0">
                <a:latin typeface="+mn-ea"/>
                <a:ea typeface="+mn-ea"/>
              </a:rPr>
              <a:t>が最も反応性に富む</a:t>
            </a:r>
          </a:p>
          <a:p>
            <a:pPr eaLnBrk="1" hangingPunct="1"/>
            <a:r>
              <a:rPr lang="ja-JP" altLang="en-US" sz="2800" dirty="0">
                <a:latin typeface="+mn-ea"/>
                <a:ea typeface="+mn-ea"/>
              </a:rPr>
              <a:t>周期を下にいくほど低くなる</a:t>
            </a:r>
          </a:p>
        </p:txBody>
      </p:sp>
      <p:graphicFrame>
        <p:nvGraphicFramePr>
          <p:cNvPr id="7" name="Object 10"/>
          <p:cNvGraphicFramePr>
            <a:graphicFrameLocks noChangeAspect="1"/>
          </p:cNvGraphicFramePr>
          <p:nvPr/>
        </p:nvGraphicFramePr>
        <p:xfrm>
          <a:off x="2019300" y="4216400"/>
          <a:ext cx="30353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4" name="CS ChemDraw Drawing" r:id="rId7" imgW="3035160" imgH="1828800" progId="ChemDraw.Document.6.0">
                  <p:embed/>
                </p:oleObj>
              </mc:Choice>
              <mc:Fallback>
                <p:oleObj name="CS ChemDraw Drawing" r:id="rId7" imgW="3035160" imgH="18288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4216400"/>
                        <a:ext cx="30353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1"/>
          <p:cNvGraphicFramePr>
            <a:graphicFrameLocks noChangeAspect="1"/>
          </p:cNvGraphicFramePr>
          <p:nvPr/>
        </p:nvGraphicFramePr>
        <p:xfrm>
          <a:off x="6310313" y="4191000"/>
          <a:ext cx="1443037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5" name="CS ChemDraw Drawing" r:id="rId9" imgW="1442520" imgH="2148840" progId="ChemDraw.Document.6.0">
                  <p:embed/>
                </p:oleObj>
              </mc:Choice>
              <mc:Fallback>
                <p:oleObj name="CS ChemDraw Drawing" r:id="rId9" imgW="1442520" imgH="21488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0313" y="4191000"/>
                        <a:ext cx="1443037" cy="214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11560" y="44624"/>
            <a:ext cx="4314001" cy="11079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/>
              <a:t>Ｌｉの特殊性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09660" y="627242"/>
            <a:ext cx="136127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LiH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36426" y="252213"/>
            <a:ext cx="11464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0.98</a:t>
            </a:r>
            <a:endParaRPr kumimoji="1" lang="ja-JP" altLang="en-US" sz="4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97696" y="242521"/>
            <a:ext cx="11464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/>
              <a:t>2.20</a:t>
            </a:r>
            <a:endParaRPr kumimoji="1" lang="ja-JP" altLang="en-US" sz="4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221880" y="1700808"/>
            <a:ext cx="7344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H</a:t>
            </a:r>
            <a:r>
              <a:rPr kumimoji="1" lang="en-US" altLang="ja-JP" sz="4400" baseline="30000" dirty="0"/>
              <a:t>-</a:t>
            </a:r>
            <a:endParaRPr kumimoji="1" lang="ja-JP" altLang="en-US" sz="4400" baseline="30000" dirty="0"/>
          </a:p>
        </p:txBody>
      </p:sp>
      <p:sp>
        <p:nvSpPr>
          <p:cNvPr id="15" name="下矢印 14"/>
          <p:cNvSpPr/>
          <p:nvPr/>
        </p:nvSpPr>
        <p:spPr>
          <a:xfrm>
            <a:off x="7298963" y="1615961"/>
            <a:ext cx="200054" cy="2385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99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2987824" y="404664"/>
            <a:ext cx="2663665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9573" name="Picture 5" descr="包装写真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466975"/>
            <a:ext cx="2305050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9622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591464"/>
              </p:ext>
            </p:extLst>
          </p:nvPr>
        </p:nvGraphicFramePr>
        <p:xfrm>
          <a:off x="468313" y="2466975"/>
          <a:ext cx="4537075" cy="3475035"/>
        </p:xfrm>
        <a:graphic>
          <a:graphicData uri="http://schemas.openxmlformats.org/drawingml/2006/table">
            <a:tbl>
              <a:tblPr/>
              <a:tblGrid>
                <a:gridCol w="1368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製品名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リーマス 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製薬会社名　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大正製薬 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分類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処方薬 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一般名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炭酸リチウム錠 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識別コード　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包装： 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T702 @ 100mg:T702 100mg </a:t>
                      </a:r>
                      <a:b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本体： 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T 702 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剤形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錠 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規格単位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100mg 1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錠 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薬価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12.9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 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3028" name="Text Box 55"/>
          <p:cNvSpPr txBox="1">
            <a:spLocks noChangeArrowheads="1"/>
          </p:cNvSpPr>
          <p:nvPr/>
        </p:nvSpPr>
        <p:spPr bwMode="auto">
          <a:xfrm>
            <a:off x="3059113" y="404664"/>
            <a:ext cx="259237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6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</a:t>
            </a:r>
            <a:r>
              <a:rPr lang="en-US" altLang="ja-JP" sz="6000" b="1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altLang="ja-JP" sz="6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altLang="ja-JP" sz="6000" b="1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09624" name="Rectangle 56"/>
          <p:cNvSpPr>
            <a:spLocks noChangeArrowheads="1"/>
          </p:cNvSpPr>
          <p:nvPr/>
        </p:nvSpPr>
        <p:spPr bwMode="auto">
          <a:xfrm>
            <a:off x="5076825" y="1819275"/>
            <a:ext cx="3624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ja-JP" altLang="en-US" sz="2800">
                <a:solidFill>
                  <a:srgbClr val="000000"/>
                </a:solidFill>
              </a:rPr>
              <a:t>躁病・躁状態の治療薬 </a:t>
            </a:r>
          </a:p>
        </p:txBody>
      </p:sp>
      <p:pic>
        <p:nvPicPr>
          <p:cNvPr id="109626" name="Picture 58" descr="包装写真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554538"/>
            <a:ext cx="2232025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6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9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9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958231"/>
              </p:ext>
            </p:extLst>
          </p:nvPr>
        </p:nvGraphicFramePr>
        <p:xfrm>
          <a:off x="566738" y="1627188"/>
          <a:ext cx="8020050" cy="360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0" name="CS ChemDraw Drawing" r:id="rId3" imgW="6546800" imgH="2941196" progId="ChemDraw.Document.6.0">
                  <p:embed/>
                </p:oleObj>
              </mc:Choice>
              <mc:Fallback>
                <p:oleObj name="CS ChemDraw Drawing" r:id="rId3" imgW="6546800" imgH="294119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6738" y="1627188"/>
                        <a:ext cx="8020050" cy="3605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角丸四角形 2"/>
          <p:cNvSpPr/>
          <p:nvPr/>
        </p:nvSpPr>
        <p:spPr>
          <a:xfrm>
            <a:off x="2987824" y="404664"/>
            <a:ext cx="2663665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Text Box 55"/>
          <p:cNvSpPr txBox="1">
            <a:spLocks noChangeArrowheads="1"/>
          </p:cNvSpPr>
          <p:nvPr/>
        </p:nvSpPr>
        <p:spPr bwMode="auto">
          <a:xfrm>
            <a:off x="3059113" y="404664"/>
            <a:ext cx="259237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6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</a:t>
            </a:r>
            <a:r>
              <a:rPr lang="en-US" altLang="ja-JP" sz="6000" b="1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altLang="ja-JP" sz="6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altLang="ja-JP" sz="6000" b="1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10422" y="529225"/>
            <a:ext cx="32335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1 g / 90 mL</a:t>
            </a:r>
            <a:endParaRPr kumimoji="1" lang="ja-JP" altLang="en-US" sz="4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44795" y="-27384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溶解度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58245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6"/>
          <p:cNvGraphicFramePr>
            <a:graphicFrameLocks noChangeAspect="1"/>
          </p:cNvGraphicFramePr>
          <p:nvPr/>
        </p:nvGraphicFramePr>
        <p:xfrm>
          <a:off x="323850" y="692150"/>
          <a:ext cx="4938713" cy="518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0" name="CS ChemDraw Drawing" r:id="rId4" imgW="3324240" imgH="3489120" progId="ChemDraw.Document.6.0">
                  <p:embed/>
                </p:oleObj>
              </mc:Choice>
              <mc:Fallback>
                <p:oleObj name="CS ChemDraw Drawing" r:id="rId4" imgW="3324240" imgH="3489120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692150"/>
                        <a:ext cx="4938713" cy="518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6" name="Object 8"/>
          <p:cNvGraphicFramePr>
            <a:graphicFrameLocks noChangeAspect="1"/>
          </p:cNvGraphicFramePr>
          <p:nvPr/>
        </p:nvGraphicFramePr>
        <p:xfrm>
          <a:off x="5292725" y="692150"/>
          <a:ext cx="302895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1" name="CS ChemDraw Drawing" r:id="rId6" imgW="2042640" imgH="230400" progId="ChemDraw.Document.6.0">
                  <p:embed/>
                </p:oleObj>
              </mc:Choice>
              <mc:Fallback>
                <p:oleObj name="CS ChemDraw Drawing" r:id="rId6" imgW="2042640" imgH="230400" progId="ChemDraw.Document.6.0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692150"/>
                        <a:ext cx="302895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7" name="Object 9"/>
          <p:cNvGraphicFramePr>
            <a:graphicFrameLocks noChangeAspect="1"/>
          </p:cNvGraphicFramePr>
          <p:nvPr/>
        </p:nvGraphicFramePr>
        <p:xfrm>
          <a:off x="5292725" y="1700213"/>
          <a:ext cx="3692525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2" name="CS ChemDraw Drawing" r:id="rId8" imgW="2490480" imgH="230760" progId="ChemDraw.Document.6.0">
                  <p:embed/>
                </p:oleObj>
              </mc:Choice>
              <mc:Fallback>
                <p:oleObj name="CS ChemDraw Drawing" r:id="rId8" imgW="2490480" imgH="230760" progId="ChemDraw.Document.6.0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1700213"/>
                        <a:ext cx="3692525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8" name="Object 10"/>
          <p:cNvGraphicFramePr>
            <a:graphicFrameLocks noChangeAspect="1"/>
          </p:cNvGraphicFramePr>
          <p:nvPr/>
        </p:nvGraphicFramePr>
        <p:xfrm>
          <a:off x="5364163" y="2565400"/>
          <a:ext cx="23590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3" name="CS ChemDraw Drawing" r:id="rId10" imgW="1587960" imgH="228600" progId="ChemDraw.Document.6.0">
                  <p:embed/>
                </p:oleObj>
              </mc:Choice>
              <mc:Fallback>
                <p:oleObj name="CS ChemDraw Drawing" r:id="rId10" imgW="1587960" imgH="228600" progId="ChemDraw.Document.6.0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2565400"/>
                        <a:ext cx="235902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9" name="Object 11"/>
          <p:cNvGraphicFramePr>
            <a:graphicFrameLocks noChangeAspect="1"/>
          </p:cNvGraphicFramePr>
          <p:nvPr/>
        </p:nvGraphicFramePr>
        <p:xfrm>
          <a:off x="5364163" y="3429000"/>
          <a:ext cx="194468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4" name="CS ChemDraw Drawing" r:id="rId12" imgW="1308600" imgH="228600" progId="ChemDraw.Document.6.0">
                  <p:embed/>
                </p:oleObj>
              </mc:Choice>
              <mc:Fallback>
                <p:oleObj name="CS ChemDraw Drawing" r:id="rId12" imgW="1308600" imgH="228600" progId="ChemDraw.Document.6.0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429000"/>
                        <a:ext cx="1944687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700" name="Object 12"/>
          <p:cNvGraphicFramePr>
            <a:graphicFrameLocks noChangeAspect="1"/>
          </p:cNvGraphicFramePr>
          <p:nvPr/>
        </p:nvGraphicFramePr>
        <p:xfrm>
          <a:off x="5219700" y="4292600"/>
          <a:ext cx="349885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5" name="CS ChemDraw Drawing" r:id="rId14" imgW="2353680" imgH="228600" progId="ChemDraw.Document.6.0">
                  <p:embed/>
                </p:oleObj>
              </mc:Choice>
              <mc:Fallback>
                <p:oleObj name="CS ChemDraw Drawing" r:id="rId14" imgW="2353680" imgH="228600" progId="ChemDraw.Document.6.0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292600"/>
                        <a:ext cx="349885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701" name="Object 13"/>
          <p:cNvGraphicFramePr>
            <a:graphicFrameLocks noChangeAspect="1"/>
          </p:cNvGraphicFramePr>
          <p:nvPr/>
        </p:nvGraphicFramePr>
        <p:xfrm>
          <a:off x="5435600" y="5157788"/>
          <a:ext cx="194786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6" name="CS ChemDraw Drawing" r:id="rId16" imgW="1308960" imgH="228600" progId="ChemDraw.Document.6.0">
                  <p:embed/>
                </p:oleObj>
              </mc:Choice>
              <mc:Fallback>
                <p:oleObj name="CS ChemDraw Drawing" r:id="rId16" imgW="1308960" imgH="228600" progId="ChemDraw.Document.6.0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5157788"/>
                        <a:ext cx="194786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040529"/>
              </p:ext>
            </p:extLst>
          </p:nvPr>
        </p:nvGraphicFramePr>
        <p:xfrm>
          <a:off x="539552" y="764704"/>
          <a:ext cx="8104083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2" name="CS ChemDraw Drawing" r:id="rId3" imgW="2454881" imgH="414078" progId="ChemDraw.Document.6.0">
                  <p:embed/>
                </p:oleObj>
              </mc:Choice>
              <mc:Fallback>
                <p:oleObj name="CS ChemDraw Drawing" r:id="rId3" imgW="2454881" imgH="41407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764704"/>
                        <a:ext cx="8104083" cy="1368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081458"/>
              </p:ext>
            </p:extLst>
          </p:nvPr>
        </p:nvGraphicFramePr>
        <p:xfrm>
          <a:off x="1259632" y="2492896"/>
          <a:ext cx="6611929" cy="3312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3" name="CS ChemDraw Drawing" r:id="rId5" imgW="2459204" imgH="1232517" progId="ChemDraw.Document.6.0">
                  <p:embed/>
                </p:oleObj>
              </mc:Choice>
              <mc:Fallback>
                <p:oleObj name="CS ChemDraw Drawing" r:id="rId5" imgW="2459204" imgH="123251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59632" y="2492896"/>
                        <a:ext cx="6611929" cy="33123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3185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8"/>
          <p:cNvGraphicFramePr>
            <a:graphicFrameLocks noChangeAspect="1"/>
          </p:cNvGraphicFramePr>
          <p:nvPr/>
        </p:nvGraphicFramePr>
        <p:xfrm>
          <a:off x="388938" y="327025"/>
          <a:ext cx="8293100" cy="617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5" name="CS ChemDraw Drawing" r:id="rId4" imgW="6336720" imgH="4717440" progId="ChemDraw.Document.6.0">
                  <p:embed/>
                </p:oleObj>
              </mc:Choice>
              <mc:Fallback>
                <p:oleObj name="CS ChemDraw Drawing" r:id="rId4" imgW="6336720" imgH="4717440" progId="ChemDraw.Document.6.0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327025"/>
                        <a:ext cx="8293100" cy="617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1" name="Object 9"/>
          <p:cNvGraphicFramePr>
            <a:graphicFrameLocks noChangeAspect="1"/>
          </p:cNvGraphicFramePr>
          <p:nvPr/>
        </p:nvGraphicFramePr>
        <p:xfrm>
          <a:off x="4276725" y="636588"/>
          <a:ext cx="50323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6" name="CS ChemDraw Drawing" r:id="rId6" imgW="503280" imgH="489600" progId="ChemDraw.Document.6.0">
                  <p:embed/>
                </p:oleObj>
              </mc:Choice>
              <mc:Fallback>
                <p:oleObj name="CS ChemDraw Drawing" r:id="rId6" imgW="503280" imgH="489600" progId="ChemDraw.Document.6.0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6725" y="636588"/>
                        <a:ext cx="503238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2" name="Object 10"/>
          <p:cNvGraphicFramePr>
            <a:graphicFrameLocks noChangeAspect="1"/>
          </p:cNvGraphicFramePr>
          <p:nvPr/>
        </p:nvGraphicFramePr>
        <p:xfrm>
          <a:off x="4787900" y="620713"/>
          <a:ext cx="612775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7" name="CS ChemDraw Drawing" r:id="rId8" imgW="613440" imgH="293400" progId="ChemDraw.Document.6.0">
                  <p:embed/>
                </p:oleObj>
              </mc:Choice>
              <mc:Fallback>
                <p:oleObj name="CS ChemDraw Drawing" r:id="rId8" imgW="613440" imgH="293400" progId="ChemDraw.Document.6.0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620713"/>
                        <a:ext cx="612775" cy="29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3" name="Object 11"/>
          <p:cNvGraphicFramePr>
            <a:graphicFrameLocks noChangeAspect="1"/>
          </p:cNvGraphicFramePr>
          <p:nvPr/>
        </p:nvGraphicFramePr>
        <p:xfrm>
          <a:off x="7235825" y="620713"/>
          <a:ext cx="6731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8" name="CS ChemDraw Drawing" r:id="rId10" imgW="673200" imgH="673200" progId="ChemDraw.Document.6.0">
                  <p:embed/>
                </p:oleObj>
              </mc:Choice>
              <mc:Fallback>
                <p:oleObj name="CS ChemDraw Drawing" r:id="rId10" imgW="673200" imgH="673200" progId="ChemDraw.Document.6.0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620713"/>
                        <a:ext cx="6731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4" name="Object 12"/>
          <p:cNvGraphicFramePr>
            <a:graphicFrameLocks noChangeAspect="1"/>
          </p:cNvGraphicFramePr>
          <p:nvPr/>
        </p:nvGraphicFramePr>
        <p:xfrm>
          <a:off x="6516688" y="620713"/>
          <a:ext cx="709612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9" name="CS ChemDraw Drawing" r:id="rId12" imgW="709920" imgH="233640" progId="ChemDraw.Document.6.0">
                  <p:embed/>
                </p:oleObj>
              </mc:Choice>
              <mc:Fallback>
                <p:oleObj name="CS ChemDraw Drawing" r:id="rId12" imgW="709920" imgH="233640" progId="ChemDraw.Document.6.0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620713"/>
                        <a:ext cx="709612" cy="23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5" name="Object 13"/>
          <p:cNvGraphicFramePr>
            <a:graphicFrameLocks noChangeAspect="1"/>
          </p:cNvGraphicFramePr>
          <p:nvPr/>
        </p:nvGraphicFramePr>
        <p:xfrm>
          <a:off x="6804025" y="1268413"/>
          <a:ext cx="1655763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0" name="CS ChemDraw Drawing" r:id="rId14" imgW="1992240" imgH="2484000" progId="ChemDraw.Document.6.0">
                  <p:embed/>
                </p:oleObj>
              </mc:Choice>
              <mc:Fallback>
                <p:oleObj name="CS ChemDraw Drawing" r:id="rId14" imgW="1992240" imgH="2484000" progId="ChemDraw.Document.6.0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1268413"/>
                        <a:ext cx="1655763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15"/>
          <p:cNvSpPr>
            <a:spLocks noChangeArrowheads="1"/>
          </p:cNvSpPr>
          <p:nvPr/>
        </p:nvSpPr>
        <p:spPr bwMode="auto">
          <a:xfrm>
            <a:off x="1116013" y="5084763"/>
            <a:ext cx="3240087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5181600" y="5715000"/>
            <a:ext cx="1066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1447800" y="3200400"/>
            <a:ext cx="3276600" cy="1371600"/>
          </a:xfrm>
          <a:prstGeom prst="rect">
            <a:avLst/>
          </a:prstGeom>
          <a:solidFill>
            <a:srgbClr val="99CC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1295400" y="457200"/>
            <a:ext cx="2622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320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</a:rPr>
              <a:t>アルカリ金属</a:t>
            </a:r>
          </a:p>
        </p:txBody>
      </p:sp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1965325" y="1087438"/>
            <a:ext cx="323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</a:rPr>
              <a:t>～有機化学への応用～</a:t>
            </a:r>
          </a:p>
        </p:txBody>
      </p:sp>
      <p:graphicFrame>
        <p:nvGraphicFramePr>
          <p:cNvPr id="10242" name="Object 12"/>
          <p:cNvGraphicFramePr>
            <a:graphicFrameLocks noChangeAspect="1"/>
          </p:cNvGraphicFramePr>
          <p:nvPr/>
        </p:nvGraphicFramePr>
        <p:xfrm>
          <a:off x="4154488" y="1768475"/>
          <a:ext cx="4103687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CS ChemDraw Drawing" r:id="rId4" imgW="4104000" imgH="2818800" progId="ChemDraw.Document.6.0">
                  <p:embed/>
                </p:oleObj>
              </mc:Choice>
              <mc:Fallback>
                <p:oleObj name="CS ChemDraw Drawing" r:id="rId4" imgW="4104000" imgH="2818800" progId="ChemDraw.Document.6.0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4488" y="1768475"/>
                        <a:ext cx="4103687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943600" y="4724400"/>
            <a:ext cx="2622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</a:rPr>
              <a:t>強い還元性を示す</a:t>
            </a:r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5181600" y="5735638"/>
            <a:ext cx="3613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400">
                <a:latin typeface="Times New Roman" pitchFamily="18" charset="0"/>
                <a:ea typeface="HGｺﾞｼｯｸE" pitchFamily="49" charset="-128"/>
              </a:rPr>
              <a:t>還元剤</a:t>
            </a:r>
            <a:r>
              <a:rPr lang="ja-JP" altLang="en-US" sz="2400">
                <a:latin typeface="Times New Roman" pitchFamily="18" charset="0"/>
                <a:ea typeface="ＭＳ ゴシック" pitchFamily="49" charset="-128"/>
              </a:rPr>
              <a:t> </a:t>
            </a:r>
            <a:r>
              <a:rPr lang="ja-JP" altLang="en-US" sz="2400">
                <a:solidFill>
                  <a:srgbClr val="000000"/>
                </a:solidFill>
                <a:latin typeface="Times New Roman" pitchFamily="18" charset="0"/>
                <a:ea typeface="ＭＳ ゴシック" pitchFamily="49" charset="-128"/>
              </a:rPr>
              <a:t>として用いられる</a:t>
            </a:r>
          </a:p>
        </p:txBody>
      </p:sp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1447800" y="3300413"/>
            <a:ext cx="332898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200">
                <a:latin typeface="Times New Roman" pitchFamily="18" charset="0"/>
                <a:ea typeface="ＭＳ ゴシック" pitchFamily="49" charset="-128"/>
              </a:rPr>
              <a:t>Na</a:t>
            </a:r>
            <a:r>
              <a:rPr lang="ja-JP" altLang="en-US" sz="2200">
                <a:latin typeface="Times New Roman" pitchFamily="18" charset="0"/>
                <a:ea typeface="ＭＳ ゴシック" pitchFamily="49" charset="-128"/>
              </a:rPr>
              <a:t>は液体アンモニア</a:t>
            </a:r>
          </a:p>
          <a:p>
            <a:pPr eaLnBrk="1" hangingPunct="1"/>
            <a:r>
              <a:rPr lang="en-US" altLang="ja-JP" sz="2200">
                <a:latin typeface="Times New Roman" pitchFamily="18" charset="0"/>
                <a:ea typeface="ＭＳ ゴシック" pitchFamily="49" charset="-128"/>
              </a:rPr>
              <a:t>(bp -33℃)</a:t>
            </a:r>
            <a:r>
              <a:rPr lang="ja-JP" altLang="en-US" sz="2200">
                <a:latin typeface="Times New Roman" pitchFamily="18" charset="0"/>
                <a:ea typeface="ＭＳ ゴシック" pitchFamily="49" charset="-128"/>
              </a:rPr>
              <a:t>に溶けてかなり</a:t>
            </a:r>
          </a:p>
          <a:p>
            <a:pPr eaLnBrk="1" hangingPunct="1"/>
            <a:r>
              <a:rPr lang="ja-JP" altLang="en-US" sz="2200">
                <a:latin typeface="Times New Roman" pitchFamily="18" charset="0"/>
                <a:ea typeface="ＭＳ ゴシック" pitchFamily="49" charset="-128"/>
              </a:rPr>
              <a:t>安定な深青色溶液となる</a:t>
            </a:r>
          </a:p>
        </p:txBody>
      </p:sp>
      <p:graphicFrame>
        <p:nvGraphicFramePr>
          <p:cNvPr id="10243" name="Object 13"/>
          <p:cNvGraphicFramePr>
            <a:graphicFrameLocks noChangeAspect="1"/>
          </p:cNvGraphicFramePr>
          <p:nvPr/>
        </p:nvGraphicFramePr>
        <p:xfrm>
          <a:off x="2133600" y="1828800"/>
          <a:ext cx="1036638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CS ChemDraw Drawing" r:id="rId6" imgW="1036080" imgH="1036080" progId="ChemDraw.Document.6.0">
                  <p:embed/>
                </p:oleObj>
              </mc:Choice>
              <mc:Fallback>
                <p:oleObj name="CS ChemDraw Drawing" r:id="rId6" imgW="1036080" imgH="1036080" progId="ChemDraw.Document.6.0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828800"/>
                        <a:ext cx="1036638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1116013" y="5013325"/>
            <a:ext cx="32321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4800"/>
              <a:t>１族，２族</a:t>
            </a:r>
          </a:p>
          <a:p>
            <a:pPr eaLnBrk="1" hangingPunct="1"/>
            <a:r>
              <a:rPr lang="ja-JP" altLang="en-US" sz="4800"/>
              <a:t>共通の性質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7" name="Rectangle 9"/>
          <p:cNvSpPr>
            <a:spLocks noChangeArrowheads="1"/>
          </p:cNvSpPr>
          <p:nvPr/>
        </p:nvSpPr>
        <p:spPr bwMode="auto">
          <a:xfrm>
            <a:off x="3781425" y="2924175"/>
            <a:ext cx="4248150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404938" y="2708275"/>
          <a:ext cx="1036637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8" name="CS ChemDraw Drawing" r:id="rId4" imgW="1036080" imgH="1036080" progId="ChemDraw.Document.6.0">
                  <p:embed/>
                </p:oleObj>
              </mc:Choice>
              <mc:Fallback>
                <p:oleObj name="CS ChemDraw Drawing" r:id="rId4" imgW="1036080" imgH="1036080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4938" y="2708275"/>
                        <a:ext cx="1036637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4" name="Object 6"/>
          <p:cNvGraphicFramePr>
            <a:graphicFrameLocks noChangeAspect="1"/>
          </p:cNvGraphicFramePr>
          <p:nvPr/>
        </p:nvGraphicFramePr>
        <p:xfrm>
          <a:off x="1071563" y="1071563"/>
          <a:ext cx="78740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9" name="CS ChemDraw Drawing" r:id="rId6" imgW="4149720" imgH="263520" progId="ChemDraw.Document.6.0">
                  <p:embed/>
                </p:oleObj>
              </mc:Choice>
              <mc:Fallback>
                <p:oleObj name="CS ChemDraw Drawing" r:id="rId6" imgW="4149720" imgH="263520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1071563"/>
                        <a:ext cx="787400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5" name="Object 7"/>
          <p:cNvGraphicFramePr>
            <a:graphicFrameLocks noChangeAspect="1"/>
          </p:cNvGraphicFramePr>
          <p:nvPr/>
        </p:nvGraphicFramePr>
        <p:xfrm>
          <a:off x="1785938" y="4149725"/>
          <a:ext cx="7031037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0" name="CS ChemDraw Drawing" r:id="rId8" imgW="4190040" imgH="1273320" progId="ChemDraw.Document.6.0">
                  <p:embed/>
                </p:oleObj>
              </mc:Choice>
              <mc:Fallback>
                <p:oleObj name="CS ChemDraw Drawing" r:id="rId8" imgW="4190040" imgH="1273320" progId="ChemDraw.Document.6.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4149725"/>
                        <a:ext cx="7031037" cy="213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3781425" y="2997200"/>
            <a:ext cx="4319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6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400"/>
              <a:t>反応性の差異をどう説明するか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7" grpId="0" animBg="1"/>
      <p:bldP spid="890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55576" y="404664"/>
            <a:ext cx="3054041" cy="11079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dirty="0"/>
              <a:t>e</a:t>
            </a:r>
            <a:r>
              <a:rPr lang="en-US" altLang="ja-JP" baseline="30000" dirty="0"/>
              <a:t>-</a:t>
            </a:r>
            <a:r>
              <a:rPr lang="en-US" altLang="ja-JP" dirty="0"/>
              <a:t>(NH</a:t>
            </a:r>
            <a:r>
              <a:rPr lang="en-US" altLang="ja-JP" baseline="-25000" dirty="0"/>
              <a:t>3</a:t>
            </a:r>
            <a:r>
              <a:rPr lang="en-US" altLang="ja-JP" dirty="0"/>
              <a:t>)</a:t>
            </a:r>
            <a:r>
              <a:rPr lang="en-US" altLang="ja-JP" baseline="-25000" dirty="0"/>
              <a:t>n</a:t>
            </a:r>
            <a:endParaRPr kumimoji="1" lang="ja-JP" altLang="en-US" baseline="-25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79824" y="3306460"/>
            <a:ext cx="2962671" cy="11079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dirty="0"/>
              <a:t>e</a:t>
            </a:r>
            <a:r>
              <a:rPr lang="en-US" altLang="ja-JP" baseline="30000" dirty="0"/>
              <a:t>-</a:t>
            </a:r>
            <a:r>
              <a:rPr lang="en-US" altLang="ja-JP" dirty="0"/>
              <a:t>(H</a:t>
            </a:r>
            <a:r>
              <a:rPr lang="en-US" altLang="ja-JP" baseline="-25000" dirty="0"/>
              <a:t>2</a:t>
            </a:r>
            <a:r>
              <a:rPr lang="en-US" altLang="ja-JP" dirty="0"/>
              <a:t>O)</a:t>
            </a:r>
            <a:r>
              <a:rPr lang="en-US" altLang="ja-JP" baseline="-25000" dirty="0"/>
              <a:t>n</a:t>
            </a:r>
            <a:endParaRPr kumimoji="1" lang="ja-JP" altLang="en-US" baseline="-25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41782" y="1650276"/>
            <a:ext cx="7571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/>
              <a:t>溶媒和</a:t>
            </a:r>
            <a:r>
              <a:rPr lang="en-US" altLang="ja-JP" sz="4800" dirty="0"/>
              <a:t>(solvation)</a:t>
            </a:r>
            <a:r>
              <a:rPr lang="ja-JP" altLang="en-US" sz="4800" dirty="0"/>
              <a:t>された電子</a:t>
            </a:r>
            <a:endParaRPr kumimoji="1" lang="ja-JP" altLang="en-US" sz="4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06702" y="4530596"/>
            <a:ext cx="783099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 dirty="0">
                <a:solidFill>
                  <a:srgbClr val="FF0000"/>
                </a:solidFill>
              </a:rPr>
              <a:t>?</a:t>
            </a:r>
            <a:r>
              <a:rPr lang="ja-JP" altLang="en-US" sz="4800" dirty="0"/>
              <a:t>水和</a:t>
            </a:r>
            <a:r>
              <a:rPr lang="en-US" altLang="ja-JP" sz="4800" dirty="0"/>
              <a:t>(hydration)</a:t>
            </a:r>
            <a:r>
              <a:rPr lang="ja-JP" altLang="en-US" sz="4800" dirty="0"/>
              <a:t>された電子</a:t>
            </a:r>
            <a:r>
              <a:rPr lang="en-US" altLang="ja-JP" b="1" dirty="0">
                <a:solidFill>
                  <a:srgbClr val="FF0000"/>
                </a:solidFill>
              </a:rPr>
              <a:t>?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187624" y="2481273"/>
            <a:ext cx="765069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859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17662</TotalTime>
  <Words>278</Words>
  <Application>Microsoft Office PowerPoint</Application>
  <PresentationFormat>画面に合わせる (4:3)</PresentationFormat>
  <Paragraphs>80</Paragraphs>
  <Slides>15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HGｺﾞｼｯｸE</vt:lpstr>
      <vt:lpstr>ＭＳ Ｐゴシック</vt:lpstr>
      <vt:lpstr>ＭＳ ゴシック</vt:lpstr>
      <vt:lpstr>Arial</vt:lpstr>
      <vt:lpstr>Calibri</vt:lpstr>
      <vt:lpstr>Times New Roman</vt:lpstr>
      <vt:lpstr>Office テーマ</vt:lpstr>
      <vt:lpstr>CS ChemDraw Drawing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岩本</dc:creator>
  <cp:lastModifiedBy>岩本憲人</cp:lastModifiedBy>
  <cp:revision>293</cp:revision>
  <cp:lastPrinted>2012-05-02T00:11:44Z</cp:lastPrinted>
  <dcterms:created xsi:type="dcterms:W3CDTF">2005-04-08T06:40:42Z</dcterms:created>
  <dcterms:modified xsi:type="dcterms:W3CDTF">2017-05-10T08:19:47Z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TC010721421041</vt:lpwstr>
  </property>
</Properties>
</file>