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59" r:id="rId6"/>
    <p:sldId id="265" r:id="rId7"/>
    <p:sldId id="260" r:id="rId8"/>
    <p:sldId id="261" r:id="rId9"/>
    <p:sldId id="266" r:id="rId10"/>
    <p:sldId id="262" r:id="rId11"/>
    <p:sldId id="263" r:id="rId12"/>
    <p:sldId id="267" r:id="rId1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5" autoAdjust="0"/>
    <p:restoredTop sz="94658" autoAdjust="0"/>
  </p:normalViewPr>
  <p:slideViewPr>
    <p:cSldViewPr>
      <p:cViewPr varScale="1">
        <p:scale>
          <a:sx n="73" d="100"/>
          <a:sy n="73" d="100"/>
        </p:scale>
        <p:origin x="39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sp>
        <p:nvSpPr>
          <p:cNvPr id="3083" name="Line 11"/>
          <p:cNvSpPr>
            <a:spLocks noChangeShapeType="1"/>
          </p:cNvSpPr>
          <p:nvPr/>
        </p:nvSpPr>
        <p:spPr bwMode="auto">
          <a:xfrm flipV="1">
            <a:off x="611188" y="0"/>
            <a:ext cx="0" cy="6858000"/>
          </a:xfrm>
          <a:prstGeom prst="line">
            <a:avLst/>
          </a:prstGeom>
          <a:noFill/>
          <a:ln w="9525">
            <a:solidFill>
              <a:srgbClr val="6699FF"/>
            </a:solidFill>
            <a:round/>
            <a:headEnd/>
            <a:tailEnd/>
          </a:ln>
          <a:effectLst/>
        </p:spPr>
        <p:txBody>
          <a:bodyPr/>
          <a:lstStyle/>
          <a:p>
            <a:endParaRPr lang="ja-JP" altLang="en-US"/>
          </a:p>
        </p:txBody>
      </p:sp>
      <p:sp>
        <p:nvSpPr>
          <p:cNvPr id="3084" name="Line 12"/>
          <p:cNvSpPr>
            <a:spLocks noChangeShapeType="1"/>
          </p:cNvSpPr>
          <p:nvPr/>
        </p:nvSpPr>
        <p:spPr bwMode="auto">
          <a:xfrm>
            <a:off x="0" y="611188"/>
            <a:ext cx="9144000" cy="0"/>
          </a:xfrm>
          <a:prstGeom prst="line">
            <a:avLst/>
          </a:prstGeom>
          <a:noFill/>
          <a:ln w="9525">
            <a:solidFill>
              <a:srgbClr val="6699FF"/>
            </a:solidFill>
            <a:round/>
            <a:headEnd/>
            <a:tailEnd/>
          </a:ln>
          <a:effectLst/>
        </p:spPr>
        <p:txBody>
          <a:bodyPr/>
          <a:lstStyle/>
          <a:p>
            <a:endParaRPr lang="ja-JP" altLang="en-US"/>
          </a:p>
        </p:txBody>
      </p:sp>
      <p:sp>
        <p:nvSpPr>
          <p:cNvPr id="3085" name="Oval 13"/>
          <p:cNvSpPr>
            <a:spLocks noChangeArrowheads="1"/>
          </p:cNvSpPr>
          <p:nvPr/>
        </p:nvSpPr>
        <p:spPr bwMode="auto">
          <a:xfrm>
            <a:off x="8170863" y="539750"/>
            <a:ext cx="144462" cy="144463"/>
          </a:xfrm>
          <a:prstGeom prst="ellipse">
            <a:avLst/>
          </a:prstGeom>
          <a:solidFill>
            <a:srgbClr val="99CCFF"/>
          </a:solidFill>
          <a:ln w="9525">
            <a:noFill/>
            <a:round/>
            <a:headEnd/>
            <a:tailEnd/>
          </a:ln>
          <a:effectLst/>
        </p:spPr>
        <p:txBody>
          <a:bodyPr wrap="none" anchor="ctr"/>
          <a:lstStyle/>
          <a:p>
            <a:endParaRPr lang="ja-JP" altLang="en-US"/>
          </a:p>
        </p:txBody>
      </p:sp>
      <p:sp>
        <p:nvSpPr>
          <p:cNvPr id="3086" name="Oval 14"/>
          <p:cNvSpPr>
            <a:spLocks noChangeArrowheads="1"/>
          </p:cNvSpPr>
          <p:nvPr/>
        </p:nvSpPr>
        <p:spPr bwMode="auto">
          <a:xfrm>
            <a:off x="8386763" y="323850"/>
            <a:ext cx="215900" cy="215900"/>
          </a:xfrm>
          <a:prstGeom prst="ellipse">
            <a:avLst/>
          </a:prstGeom>
          <a:solidFill>
            <a:schemeClr val="bg1"/>
          </a:solidFill>
          <a:ln w="9525">
            <a:solidFill>
              <a:srgbClr val="99CCFF"/>
            </a:solidFill>
            <a:round/>
            <a:headEnd/>
            <a:tailEnd/>
          </a:ln>
          <a:effectLst/>
        </p:spPr>
        <p:txBody>
          <a:bodyPr wrap="none" anchor="ctr"/>
          <a:lstStyle/>
          <a:p>
            <a:endParaRPr lang="ja-JP" altLang="en-US"/>
          </a:p>
        </p:txBody>
      </p:sp>
      <p:sp>
        <p:nvSpPr>
          <p:cNvPr id="3087" name="Oval 15"/>
          <p:cNvSpPr>
            <a:spLocks noChangeArrowheads="1"/>
          </p:cNvSpPr>
          <p:nvPr/>
        </p:nvSpPr>
        <p:spPr bwMode="auto">
          <a:xfrm>
            <a:off x="8675688" y="396875"/>
            <a:ext cx="287337" cy="287338"/>
          </a:xfrm>
          <a:prstGeom prst="ellipse">
            <a:avLst/>
          </a:prstGeom>
          <a:solidFill>
            <a:srgbClr val="99CCFF"/>
          </a:solidFill>
          <a:ln w="9525">
            <a:noFill/>
            <a:round/>
            <a:headEnd/>
            <a:tailEnd/>
          </a:ln>
          <a:effectLst/>
        </p:spPr>
        <p:txBody>
          <a:bodyPr wrap="none" anchor="ctr"/>
          <a:lstStyle/>
          <a:p>
            <a:endParaRPr lang="ja-JP" altLang="en-US"/>
          </a:p>
        </p:txBody>
      </p:sp>
      <p:sp>
        <p:nvSpPr>
          <p:cNvPr id="3088" name="Oval 16"/>
          <p:cNvSpPr>
            <a:spLocks noChangeArrowheads="1"/>
          </p:cNvSpPr>
          <p:nvPr/>
        </p:nvSpPr>
        <p:spPr bwMode="auto">
          <a:xfrm>
            <a:off x="468313" y="5589588"/>
            <a:ext cx="287337" cy="287337"/>
          </a:xfrm>
          <a:prstGeom prst="ellipse">
            <a:avLst/>
          </a:prstGeom>
          <a:solidFill>
            <a:srgbClr val="99CCFF"/>
          </a:solidFill>
          <a:ln w="9525">
            <a:noFill/>
            <a:round/>
            <a:headEnd/>
            <a:tailEnd/>
          </a:ln>
          <a:effectLst/>
        </p:spPr>
        <p:txBody>
          <a:bodyPr wrap="none" anchor="ctr"/>
          <a:lstStyle/>
          <a:p>
            <a:endParaRPr lang="ja-JP" altLang="en-US"/>
          </a:p>
        </p:txBody>
      </p:sp>
      <p:sp>
        <p:nvSpPr>
          <p:cNvPr id="3089" name="Oval 17"/>
          <p:cNvSpPr>
            <a:spLocks noChangeArrowheads="1"/>
          </p:cNvSpPr>
          <p:nvPr/>
        </p:nvSpPr>
        <p:spPr bwMode="auto">
          <a:xfrm>
            <a:off x="674688" y="5948363"/>
            <a:ext cx="215900" cy="215900"/>
          </a:xfrm>
          <a:prstGeom prst="ellipse">
            <a:avLst/>
          </a:prstGeom>
          <a:solidFill>
            <a:schemeClr val="bg1"/>
          </a:solidFill>
          <a:ln w="9525">
            <a:solidFill>
              <a:srgbClr val="99CCFF"/>
            </a:solidFill>
            <a:round/>
            <a:headEnd/>
            <a:tailEnd/>
          </a:ln>
          <a:effectLst/>
        </p:spPr>
        <p:txBody>
          <a:bodyPr wrap="none" anchor="ctr"/>
          <a:lstStyle/>
          <a:p>
            <a:endParaRPr lang="ja-JP" altLang="en-US"/>
          </a:p>
        </p:txBody>
      </p:sp>
      <p:sp>
        <p:nvSpPr>
          <p:cNvPr id="3090" name="Oval 18"/>
          <p:cNvSpPr>
            <a:spLocks noChangeArrowheads="1"/>
          </p:cNvSpPr>
          <p:nvPr/>
        </p:nvSpPr>
        <p:spPr bwMode="auto">
          <a:xfrm>
            <a:off x="539750" y="6237288"/>
            <a:ext cx="144463" cy="144462"/>
          </a:xfrm>
          <a:prstGeom prst="ellipse">
            <a:avLst/>
          </a:prstGeom>
          <a:solidFill>
            <a:srgbClr val="99CCFF"/>
          </a:solidFill>
          <a:ln w="9525">
            <a:noFill/>
            <a:round/>
            <a:headEnd/>
            <a:tailEnd/>
          </a:ln>
          <a:effectLst/>
        </p:spPr>
        <p:txBody>
          <a:bodyPr wrap="none" anchor="ctr"/>
          <a:lstStyle/>
          <a:p>
            <a:endParaRPr lang="ja-JP" altLang="en-US"/>
          </a:p>
        </p:txBody>
      </p:sp>
      <p:sp>
        <p:nvSpPr>
          <p:cNvPr id="3091" name="Oval 19"/>
          <p:cNvSpPr>
            <a:spLocks noChangeArrowheads="1"/>
          </p:cNvSpPr>
          <p:nvPr/>
        </p:nvSpPr>
        <p:spPr bwMode="auto">
          <a:xfrm>
            <a:off x="323850" y="6453188"/>
            <a:ext cx="215900" cy="215900"/>
          </a:xfrm>
          <a:prstGeom prst="ellipse">
            <a:avLst/>
          </a:prstGeom>
          <a:solidFill>
            <a:schemeClr val="bg1"/>
          </a:solidFill>
          <a:ln w="9525">
            <a:solidFill>
              <a:srgbClr val="99CCFF"/>
            </a:solidFill>
            <a:round/>
            <a:headEnd/>
            <a:tailEnd/>
          </a:ln>
          <a:effectLst/>
        </p:spPr>
        <p:txBody>
          <a:bodyPr wrap="none" anchor="ctr"/>
          <a:lstStyle/>
          <a:p>
            <a:endParaRPr lang="ja-JP" altLang="en-US"/>
          </a:p>
        </p:txBody>
      </p:sp>
      <p:sp>
        <p:nvSpPr>
          <p:cNvPr id="3092" name="Oval 20"/>
          <p:cNvSpPr>
            <a:spLocks noChangeArrowheads="1"/>
          </p:cNvSpPr>
          <p:nvPr/>
        </p:nvSpPr>
        <p:spPr bwMode="auto">
          <a:xfrm>
            <a:off x="323850" y="260350"/>
            <a:ext cx="863600" cy="863600"/>
          </a:xfrm>
          <a:prstGeom prst="ellipse">
            <a:avLst/>
          </a:prstGeom>
          <a:solidFill>
            <a:srgbClr val="99CCFF"/>
          </a:solidFill>
          <a:ln w="9525">
            <a:noFill/>
            <a:round/>
            <a:headEnd/>
            <a:tailEnd/>
          </a:ln>
          <a:effectLst/>
        </p:spPr>
        <p:txBody>
          <a:bodyPr wrap="none" anchor="ctr"/>
          <a:lstStyle/>
          <a:p>
            <a:endParaRPr lang="ja-JP" altLang="en-US"/>
          </a:p>
        </p:txBody>
      </p:sp>
      <p:sp>
        <p:nvSpPr>
          <p:cNvPr id="3093" name="Oval 21"/>
          <p:cNvSpPr>
            <a:spLocks noChangeArrowheads="1"/>
          </p:cNvSpPr>
          <p:nvPr/>
        </p:nvSpPr>
        <p:spPr bwMode="auto">
          <a:xfrm>
            <a:off x="971550" y="765175"/>
            <a:ext cx="287338" cy="287338"/>
          </a:xfrm>
          <a:prstGeom prst="ellipse">
            <a:avLst/>
          </a:prstGeom>
          <a:solidFill>
            <a:schemeClr val="bg1"/>
          </a:solidFill>
          <a:ln w="9525">
            <a:solidFill>
              <a:srgbClr val="99CCFF"/>
            </a:solidFill>
            <a:round/>
            <a:headEnd/>
            <a:tailEnd/>
          </a:ln>
          <a:effectLst/>
        </p:spPr>
        <p:txBody>
          <a:bodyPr wrap="none" anchor="ctr"/>
          <a:lstStyle/>
          <a:p>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7F863D28-EC85-4246-9B6A-9CC05F2D214F}" type="datetimeFigureOut">
              <a:rPr kumimoji="1" lang="ja-JP" altLang="en-US" smtClean="0"/>
              <a:pPr/>
              <a:t>2017/4/17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7518858-36D0-49F0-A9E3-32482AF413D3}"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7F863D28-EC85-4246-9B6A-9CC05F2D214F}" type="datetimeFigureOut">
              <a:rPr kumimoji="1" lang="ja-JP" altLang="en-US" smtClean="0"/>
              <a:pPr/>
              <a:t>2017/4/17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7518858-36D0-49F0-A9E3-32482AF413D3}"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F863D28-EC85-4246-9B6A-9CC05F2D214F}" type="datetimeFigureOut">
              <a:rPr kumimoji="1" lang="ja-JP" altLang="en-US" smtClean="0"/>
              <a:pPr/>
              <a:t>2017/4/17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7518858-36D0-49F0-A9E3-32482AF413D3}" type="slidenum">
              <a:rPr kumimoji="1" lang="ja-JP" altLang="en-US" smtClean="0"/>
              <a:pPr/>
              <a:t>‹#›</a:t>
            </a:fld>
            <a:endParaRPr kumimoji="1"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F863D28-EC85-4246-9B6A-9CC05F2D214F}" type="datetimeFigureOut">
              <a:rPr kumimoji="1" lang="ja-JP" altLang="en-US" smtClean="0"/>
              <a:pPr/>
              <a:t>2017/4/17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7518858-36D0-49F0-A9E3-32482AF413D3}"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タイトル スライド">
    <p:spTree>
      <p:nvGrpSpPr>
        <p:cNvPr id="1" name=""/>
        <p:cNvGrpSpPr/>
        <p:nvPr/>
      </p:nvGrpSpPr>
      <p:grpSpPr>
        <a:xfrm>
          <a:off x="0" y="0"/>
          <a:ext cx="0" cy="0"/>
          <a:chOff x="0" y="0"/>
          <a:chExt cx="0" cy="0"/>
        </a:xfrm>
      </p:grpSpPr>
      <p:grpSp>
        <p:nvGrpSpPr>
          <p:cNvPr id="2" name="Group 9"/>
          <p:cNvGrpSpPr>
            <a:grpSpLocks/>
          </p:cNvGrpSpPr>
          <p:nvPr userDrawn="1"/>
        </p:nvGrpSpPr>
        <p:grpSpPr bwMode="auto">
          <a:xfrm>
            <a:off x="0" y="0"/>
            <a:ext cx="9144000" cy="6858000"/>
            <a:chOff x="0" y="0"/>
            <a:chExt cx="5760" cy="4320"/>
          </a:xfrm>
        </p:grpSpPr>
        <p:sp>
          <p:nvSpPr>
            <p:cNvPr id="4106" name="Rectangle 10"/>
            <p:cNvSpPr>
              <a:spLocks noChangeArrowheads="1"/>
            </p:cNvSpPr>
            <p:nvPr/>
          </p:nvSpPr>
          <p:spPr bwMode="auto">
            <a:xfrm>
              <a:off x="0" y="0"/>
              <a:ext cx="68" cy="4320"/>
            </a:xfrm>
            <a:prstGeom prst="rect">
              <a:avLst/>
            </a:prstGeom>
            <a:gradFill rotWithShape="1">
              <a:gsLst>
                <a:gs pos="0">
                  <a:srgbClr val="91B9F5"/>
                </a:gs>
                <a:gs pos="100000">
                  <a:schemeClr val="accent1"/>
                </a:gs>
              </a:gsLst>
              <a:lin ang="5400000" scaled="1"/>
            </a:gradFill>
            <a:ln w="6350">
              <a:noFill/>
              <a:miter lim="800000"/>
              <a:headEnd/>
              <a:tailEnd/>
            </a:ln>
            <a:effectLst/>
          </p:spPr>
          <p:txBody>
            <a:bodyPr wrap="none" anchor="ctr"/>
            <a:lstStyle/>
            <a:p>
              <a:endParaRPr lang="ja-JP" altLang="en-US"/>
            </a:p>
          </p:txBody>
        </p:sp>
        <p:sp>
          <p:nvSpPr>
            <p:cNvPr id="4107" name="Rectangle 11"/>
            <p:cNvSpPr>
              <a:spLocks noChangeArrowheads="1"/>
            </p:cNvSpPr>
            <p:nvPr/>
          </p:nvSpPr>
          <p:spPr bwMode="auto">
            <a:xfrm>
              <a:off x="0" y="4110"/>
              <a:ext cx="5760" cy="210"/>
            </a:xfrm>
            <a:prstGeom prst="rect">
              <a:avLst/>
            </a:prstGeom>
            <a:gradFill rotWithShape="1">
              <a:gsLst>
                <a:gs pos="0">
                  <a:schemeClr val="accent1"/>
                </a:gs>
                <a:gs pos="100000">
                  <a:srgbClr val="91B9F5"/>
                </a:gs>
              </a:gsLst>
              <a:lin ang="0" scaled="1"/>
            </a:gradFill>
            <a:ln w="9525">
              <a:noFill/>
              <a:miter lim="800000"/>
              <a:headEnd/>
              <a:tailEnd/>
            </a:ln>
            <a:effectLst/>
          </p:spPr>
          <p:txBody>
            <a:bodyPr wrap="none" anchor="ctr"/>
            <a:lstStyle/>
            <a:p>
              <a:endParaRPr lang="ja-JP" altLang="en-US"/>
            </a:p>
          </p:txBody>
        </p:sp>
        <p:sp>
          <p:nvSpPr>
            <p:cNvPr id="4108" name="Rectangle 12"/>
            <p:cNvSpPr>
              <a:spLocks noChangeArrowheads="1"/>
            </p:cNvSpPr>
            <p:nvPr/>
          </p:nvSpPr>
          <p:spPr bwMode="auto">
            <a:xfrm>
              <a:off x="0" y="0"/>
              <a:ext cx="5760" cy="255"/>
            </a:xfrm>
            <a:prstGeom prst="rect">
              <a:avLst/>
            </a:prstGeom>
            <a:gradFill rotWithShape="1">
              <a:gsLst>
                <a:gs pos="0">
                  <a:srgbClr val="91B9F5"/>
                </a:gs>
                <a:gs pos="100000">
                  <a:schemeClr val="accent1"/>
                </a:gs>
              </a:gsLst>
              <a:lin ang="0" scaled="1"/>
            </a:gradFill>
            <a:ln w="9525">
              <a:noFill/>
              <a:miter lim="800000"/>
              <a:headEnd/>
              <a:tailEnd/>
            </a:ln>
            <a:effectLst/>
          </p:spPr>
          <p:txBody>
            <a:bodyPr wrap="none" anchor="ctr"/>
            <a:lstStyle/>
            <a:p>
              <a:endParaRPr lang="ja-JP" altLang="en-US"/>
            </a:p>
          </p:txBody>
        </p:sp>
        <p:sp>
          <p:nvSpPr>
            <p:cNvPr id="4109" name="Rectangle 13"/>
            <p:cNvSpPr>
              <a:spLocks noChangeArrowheads="1"/>
            </p:cNvSpPr>
            <p:nvPr/>
          </p:nvSpPr>
          <p:spPr bwMode="auto">
            <a:xfrm>
              <a:off x="5692" y="0"/>
              <a:ext cx="68" cy="4320"/>
            </a:xfrm>
            <a:prstGeom prst="rect">
              <a:avLst/>
            </a:prstGeom>
            <a:gradFill rotWithShape="1">
              <a:gsLst>
                <a:gs pos="0">
                  <a:schemeClr val="accent1"/>
                </a:gs>
                <a:gs pos="100000">
                  <a:srgbClr val="91B9F5"/>
                </a:gs>
              </a:gsLst>
              <a:lin ang="5400000" scaled="1"/>
            </a:gradFill>
            <a:ln w="6350">
              <a:noFill/>
              <a:miter lim="800000"/>
              <a:headEnd/>
              <a:tailEnd/>
            </a:ln>
            <a:effectLst/>
          </p:spPr>
          <p:txBody>
            <a:bodyPr wrap="none" anchor="ctr"/>
            <a:lstStyle/>
            <a:p>
              <a:endParaRPr lang="ja-JP" altLang="en-US"/>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F863D28-EC85-4246-9B6A-9CC05F2D214F}" type="datetimeFigureOut">
              <a:rPr kumimoji="1" lang="ja-JP" altLang="en-US" smtClean="0"/>
              <a:pPr/>
              <a:t>2017/4/17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7518858-36D0-49F0-A9E3-32482AF413D3}"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7F863D28-EC85-4246-9B6A-9CC05F2D214F}" type="datetimeFigureOut">
              <a:rPr kumimoji="1" lang="ja-JP" altLang="en-US" smtClean="0"/>
              <a:pPr/>
              <a:t>2017/4/17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7518858-36D0-49F0-A9E3-32482AF413D3}"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7F863D28-EC85-4246-9B6A-9CC05F2D214F}" type="datetimeFigureOut">
              <a:rPr kumimoji="1" lang="ja-JP" altLang="en-US" smtClean="0"/>
              <a:pPr/>
              <a:t>2017/4/17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7518858-36D0-49F0-A9E3-32482AF413D3}"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7F863D28-EC85-4246-9B6A-9CC05F2D214F}" type="datetimeFigureOut">
              <a:rPr kumimoji="1" lang="ja-JP" altLang="en-US" smtClean="0"/>
              <a:pPr/>
              <a:t>2017/4/17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47518858-36D0-49F0-A9E3-32482AF413D3}"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7F863D28-EC85-4246-9B6A-9CC05F2D214F}" type="datetimeFigureOut">
              <a:rPr kumimoji="1" lang="ja-JP" altLang="en-US" smtClean="0"/>
              <a:pPr/>
              <a:t>2017/4/17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47518858-36D0-49F0-A9E3-32482AF413D3}"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F863D28-EC85-4246-9B6A-9CC05F2D214F}" type="datetimeFigureOut">
              <a:rPr kumimoji="1" lang="ja-JP" altLang="en-US" smtClean="0"/>
              <a:pPr/>
              <a:t>2017/4/17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47518858-36D0-49F0-A9E3-32482AF413D3}"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863D28-EC85-4246-9B6A-9CC05F2D214F}" type="datetimeFigureOut">
              <a:rPr kumimoji="1" lang="ja-JP" altLang="en-US" smtClean="0"/>
              <a:pPr/>
              <a:t>2017/4/17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518858-36D0-49F0-A9E3-32482AF413D3}"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42910" y="142852"/>
            <a:ext cx="8215370" cy="5478423"/>
          </a:xfrm>
          <a:prstGeom prst="rect">
            <a:avLst/>
          </a:prstGeom>
        </p:spPr>
        <p:txBody>
          <a:bodyPr wrap="square">
            <a:spAutoFit/>
          </a:bodyPr>
          <a:lstStyle/>
          <a:p>
            <a:r>
              <a:rPr lang="ja-JP" altLang="en-US" sz="2800" dirty="0"/>
              <a:t>１．原子軌道（</a:t>
            </a:r>
            <a:r>
              <a:rPr lang="en-US" altLang="ja-JP" sz="2800" b="1" dirty="0"/>
              <a:t>atomic orbital</a:t>
            </a:r>
            <a:r>
              <a:rPr lang="ja-JP" altLang="en-US" sz="2800" b="1" dirty="0"/>
              <a:t>）</a:t>
            </a:r>
            <a:endParaRPr lang="en-US" altLang="ja-JP" sz="2800" b="1" dirty="0"/>
          </a:p>
          <a:p>
            <a:endParaRPr lang="ja-JP" altLang="en-US" sz="2300" b="1" dirty="0"/>
          </a:p>
          <a:p>
            <a:r>
              <a:rPr lang="ja-JP" altLang="en-US" sz="2300" dirty="0"/>
              <a:t>　</a:t>
            </a:r>
            <a:endParaRPr lang="en-US" altLang="ja-JP" sz="2300" dirty="0"/>
          </a:p>
          <a:p>
            <a:r>
              <a:rPr lang="ja-JP" altLang="en-US" sz="2300" dirty="0"/>
              <a:t>電子の分布の形状は電子の波動性のため，不連続となる（決まった波長の波以外は波の干渉のため存在できない）．これを量子化（</a:t>
            </a:r>
            <a:r>
              <a:rPr lang="en-US" altLang="ja-JP" sz="2300" dirty="0"/>
              <a:t>quantization</a:t>
            </a:r>
            <a:r>
              <a:rPr lang="ja-JP" altLang="en-US" sz="2300" dirty="0"/>
              <a:t>）という．</a:t>
            </a:r>
            <a:endParaRPr lang="en-US" altLang="ja-JP" sz="2300" dirty="0"/>
          </a:p>
          <a:p>
            <a:endParaRPr lang="ja-JP" altLang="en-US" sz="2300" dirty="0"/>
          </a:p>
          <a:p>
            <a:r>
              <a:rPr lang="ja-JP" altLang="en-US" sz="2300" dirty="0"/>
              <a:t>　この量子化された電子状態と対応するエネルギーはシュレイディンガー（</a:t>
            </a:r>
            <a:r>
              <a:rPr lang="en-US" altLang="ja-JP" sz="2300" dirty="0"/>
              <a:t>Schrödinger</a:t>
            </a:r>
            <a:r>
              <a:rPr lang="ja-JP" altLang="en-US" sz="2300" dirty="0"/>
              <a:t>）方程式を解くことで求めることができる．</a:t>
            </a:r>
          </a:p>
          <a:p>
            <a:r>
              <a:rPr lang="ja-JP" altLang="en-US" sz="2300" dirty="0"/>
              <a:t>　量子化された電子状態とエネルギーを決める指数を量子数（</a:t>
            </a:r>
            <a:r>
              <a:rPr lang="en-US" altLang="ja-JP" sz="2300" dirty="0"/>
              <a:t>quantum number</a:t>
            </a:r>
            <a:r>
              <a:rPr lang="ja-JP" altLang="en-US" sz="2300" dirty="0"/>
              <a:t>）という．</a:t>
            </a:r>
            <a:endParaRPr lang="en-US" altLang="ja-JP" sz="2300" dirty="0"/>
          </a:p>
          <a:p>
            <a:endParaRPr lang="ja-JP" altLang="en-US" sz="2300" b="1" dirty="0"/>
          </a:p>
          <a:p>
            <a:r>
              <a:rPr lang="ja-JP" altLang="en-US" sz="2300" dirty="0"/>
              <a:t>　原子に関係する量子数は，主量子数（</a:t>
            </a:r>
            <a:r>
              <a:rPr lang="en-US" altLang="ja-JP" sz="2300" dirty="0"/>
              <a:t>principal quantum number: </a:t>
            </a:r>
            <a:r>
              <a:rPr lang="en-US" altLang="ja-JP" sz="2300" i="1" dirty="0"/>
              <a:t>n</a:t>
            </a:r>
            <a:r>
              <a:rPr lang="ja-JP" altLang="en-US" sz="2300" i="1" dirty="0"/>
              <a:t>） ，</a:t>
            </a:r>
            <a:r>
              <a:rPr lang="ja-JP" altLang="en-US" sz="2300" dirty="0"/>
              <a:t>方位量子数（</a:t>
            </a:r>
            <a:r>
              <a:rPr lang="en-US" altLang="ja-JP" sz="2300" dirty="0" err="1"/>
              <a:t>azimuthal</a:t>
            </a:r>
            <a:r>
              <a:rPr lang="en-US" altLang="ja-JP" sz="2300" dirty="0"/>
              <a:t> quantum number: </a:t>
            </a:r>
            <a:r>
              <a:rPr lang="en-US" altLang="ja-JP" sz="2300" i="1" dirty="0"/>
              <a:t>l</a:t>
            </a:r>
            <a:r>
              <a:rPr lang="ja-JP" altLang="en-US" sz="2300" dirty="0"/>
              <a:t>），磁気量子数（</a:t>
            </a:r>
            <a:r>
              <a:rPr lang="en-US" altLang="ja-JP" sz="2300" dirty="0"/>
              <a:t>magnetic</a:t>
            </a:r>
            <a:r>
              <a:rPr lang="ja-JP" altLang="en-US" sz="2300" dirty="0"/>
              <a:t>　</a:t>
            </a:r>
            <a:r>
              <a:rPr lang="en-US" altLang="ja-JP" sz="2300" dirty="0"/>
              <a:t>quantum number: </a:t>
            </a:r>
            <a:r>
              <a:rPr lang="en-US" altLang="ja-JP" sz="2300" i="1" dirty="0"/>
              <a:t>m</a:t>
            </a:r>
            <a:r>
              <a:rPr lang="ja-JP" altLang="en-US" sz="2300" dirty="0"/>
              <a:t>）がある．</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42910" y="142852"/>
            <a:ext cx="8501122" cy="4416594"/>
          </a:xfrm>
          <a:prstGeom prst="rect">
            <a:avLst/>
          </a:prstGeom>
        </p:spPr>
        <p:txBody>
          <a:bodyPr wrap="square">
            <a:spAutoFit/>
          </a:bodyPr>
          <a:lstStyle/>
          <a:p>
            <a:r>
              <a:rPr lang="ja-JP" altLang="en-US" sz="2800" dirty="0"/>
              <a:t>５．スピン量子数（</a:t>
            </a:r>
            <a:r>
              <a:rPr lang="en-US" altLang="ja-JP" sz="2800" dirty="0"/>
              <a:t>spin quantum number: </a:t>
            </a:r>
            <a:r>
              <a:rPr lang="en-US" altLang="ja-JP" sz="2800" i="1" dirty="0"/>
              <a:t>s</a:t>
            </a:r>
            <a:r>
              <a:rPr lang="ja-JP" altLang="en-US" sz="2800" dirty="0"/>
              <a:t>）</a:t>
            </a:r>
            <a:endParaRPr lang="en-US" altLang="ja-JP" sz="2800" dirty="0"/>
          </a:p>
          <a:p>
            <a:endParaRPr lang="ja-JP" altLang="en-US" sz="2300" b="1" i="1" dirty="0"/>
          </a:p>
          <a:p>
            <a:r>
              <a:rPr lang="ja-JP" altLang="en-US" sz="2300" dirty="0"/>
              <a:t>　電子は２つの方向のどちらかに自転している．一方の自転の大きさは</a:t>
            </a:r>
            <a:r>
              <a:rPr lang="en-US" altLang="ja-JP" sz="2300" dirty="0"/>
              <a:t>½ </a:t>
            </a:r>
            <a:r>
              <a:rPr lang="en-US" altLang="ja-JP" sz="2300" i="1" dirty="0"/>
              <a:t>ħ</a:t>
            </a:r>
            <a:r>
              <a:rPr lang="ja-JP" altLang="en-US" sz="2300" dirty="0" err="1"/>
              <a:t>，</a:t>
            </a:r>
            <a:r>
              <a:rPr lang="ja-JP" altLang="en-US" sz="2300" dirty="0"/>
              <a:t>他方は</a:t>
            </a:r>
            <a:r>
              <a:rPr lang="en-US" altLang="ja-JP" sz="2300" dirty="0"/>
              <a:t>-½ </a:t>
            </a:r>
            <a:r>
              <a:rPr lang="en-US" altLang="ja-JP" sz="2300" i="1" dirty="0"/>
              <a:t>ħ</a:t>
            </a:r>
            <a:r>
              <a:rPr lang="ja-JP" altLang="en-US" sz="2300" dirty="0"/>
              <a:t>の角運動量を持ち，前者を</a:t>
            </a:r>
            <a:r>
              <a:rPr lang="en-US" altLang="ja-JP" sz="2300" dirty="0"/>
              <a:t>α</a:t>
            </a:r>
            <a:r>
              <a:rPr lang="ja-JP" altLang="en-US" sz="2300" dirty="0"/>
              <a:t>スピン電子（</a:t>
            </a:r>
            <a:r>
              <a:rPr lang="en-US" altLang="ja-JP" sz="2300" dirty="0"/>
              <a:t>α-spin electron</a:t>
            </a:r>
            <a:r>
              <a:rPr lang="ja-JP" altLang="en-US" sz="2300" dirty="0"/>
              <a:t>），後者を</a:t>
            </a:r>
            <a:r>
              <a:rPr lang="en-US" altLang="ja-JP" sz="2300" dirty="0"/>
              <a:t>β</a:t>
            </a:r>
            <a:r>
              <a:rPr lang="ja-JP" altLang="en-US" sz="2300" dirty="0"/>
              <a:t>スピン電子（</a:t>
            </a:r>
            <a:r>
              <a:rPr lang="en-US" altLang="ja-JP" sz="2300" dirty="0"/>
              <a:t>β-spin electron</a:t>
            </a:r>
            <a:r>
              <a:rPr lang="ja-JP" altLang="en-US" sz="2300" dirty="0"/>
              <a:t>）という．</a:t>
            </a:r>
          </a:p>
          <a:p>
            <a:r>
              <a:rPr lang="ja-JP" altLang="en-US" sz="2300" dirty="0"/>
              <a:t>　</a:t>
            </a:r>
            <a:endParaRPr lang="en-US" altLang="ja-JP" sz="2300" dirty="0"/>
          </a:p>
          <a:p>
            <a:r>
              <a:rPr lang="ja-JP" altLang="en-US" sz="2300" i="1" dirty="0"/>
              <a:t>　</a:t>
            </a:r>
            <a:r>
              <a:rPr lang="en-US" altLang="ja-JP" sz="2300" i="1" dirty="0"/>
              <a:t>ħ</a:t>
            </a:r>
            <a:r>
              <a:rPr lang="ja-JP" altLang="en-US" sz="2300" dirty="0"/>
              <a:t>の前の係数</a:t>
            </a:r>
            <a:r>
              <a:rPr lang="en-US" altLang="ja-JP" sz="2300" dirty="0"/>
              <a:t>½ </a:t>
            </a:r>
            <a:r>
              <a:rPr lang="ja-JP" altLang="en-US" sz="2300" dirty="0"/>
              <a:t>と</a:t>
            </a:r>
            <a:r>
              <a:rPr lang="en-US" altLang="ja-JP" sz="2300" dirty="0"/>
              <a:t>-½ </a:t>
            </a:r>
            <a:r>
              <a:rPr lang="ja-JP" altLang="en-US" sz="2300" dirty="0"/>
              <a:t>をスピン量子数という．つまり，</a:t>
            </a:r>
            <a:r>
              <a:rPr lang="en-US" altLang="ja-JP" sz="2300" dirty="0"/>
              <a:t>α</a:t>
            </a:r>
            <a:r>
              <a:rPr lang="ja-JP" altLang="en-US" sz="2300" dirty="0"/>
              <a:t>スピン電子は</a:t>
            </a:r>
            <a:r>
              <a:rPr lang="en-US" altLang="ja-JP" sz="2300" dirty="0"/>
              <a:t>½</a:t>
            </a:r>
            <a:r>
              <a:rPr lang="ja-JP" altLang="en-US" sz="2300" dirty="0"/>
              <a:t>を，</a:t>
            </a:r>
            <a:r>
              <a:rPr lang="en-US" altLang="ja-JP" sz="2300" dirty="0"/>
              <a:t>β</a:t>
            </a:r>
            <a:r>
              <a:rPr lang="ja-JP" altLang="en-US" sz="2300" dirty="0"/>
              <a:t>スピン電子は</a:t>
            </a:r>
            <a:r>
              <a:rPr lang="en-US" altLang="ja-JP" sz="2300" dirty="0"/>
              <a:t>-½</a:t>
            </a:r>
            <a:r>
              <a:rPr lang="ja-JP" altLang="en-US" sz="2300" dirty="0"/>
              <a:t>のスピン量子数を持つ．</a:t>
            </a:r>
          </a:p>
          <a:p>
            <a:r>
              <a:rPr lang="ja-JP" altLang="en-US" sz="2300" dirty="0"/>
              <a:t>　</a:t>
            </a:r>
            <a:endParaRPr lang="en-US" altLang="ja-JP" sz="2300" dirty="0"/>
          </a:p>
          <a:p>
            <a:r>
              <a:rPr lang="ja-JP" altLang="en-US" sz="2300" dirty="0"/>
              <a:t>　</a:t>
            </a:r>
            <a:r>
              <a:rPr lang="en-US" altLang="ja-JP" sz="2300" dirty="0"/>
              <a:t> α</a:t>
            </a:r>
            <a:r>
              <a:rPr lang="ja-JP" altLang="en-US" sz="2300" dirty="0"/>
              <a:t>スピン電子と</a:t>
            </a:r>
            <a:r>
              <a:rPr lang="en-US" altLang="ja-JP" sz="2300" dirty="0"/>
              <a:t>β</a:t>
            </a:r>
            <a:r>
              <a:rPr lang="ja-JP" altLang="en-US" sz="2300" dirty="0"/>
              <a:t>スピン電子では反対の磁場を発生するので，外から磁場を与えられるとそれらが相互作用してスピンの違いによりエネルギーが異なる．</a:t>
            </a:r>
          </a:p>
        </p:txBody>
      </p:sp>
      <p:pic>
        <p:nvPicPr>
          <p:cNvPr id="4098" name="Picture 2"/>
          <p:cNvPicPr>
            <a:picLocks noChangeAspect="1" noChangeArrowheads="1"/>
          </p:cNvPicPr>
          <p:nvPr/>
        </p:nvPicPr>
        <p:blipFill>
          <a:blip r:embed="rId2" cstate="print"/>
          <a:srcRect/>
          <a:stretch>
            <a:fillRect/>
          </a:stretch>
        </p:blipFill>
        <p:spPr bwMode="auto">
          <a:xfrm>
            <a:off x="1380549" y="4643446"/>
            <a:ext cx="6834789" cy="1571636"/>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00034" y="714356"/>
            <a:ext cx="8215370" cy="3631763"/>
          </a:xfrm>
          <a:prstGeom prst="rect">
            <a:avLst/>
          </a:prstGeom>
        </p:spPr>
        <p:txBody>
          <a:bodyPr wrap="square">
            <a:spAutoFit/>
          </a:bodyPr>
          <a:lstStyle/>
          <a:p>
            <a:r>
              <a:rPr lang="ja-JP" altLang="en-US" sz="2300" dirty="0"/>
              <a:t>問題</a:t>
            </a:r>
            <a:r>
              <a:rPr lang="en-US" altLang="ja-JP" sz="2300" dirty="0"/>
              <a:t>4</a:t>
            </a:r>
            <a:r>
              <a:rPr lang="ja-JP" altLang="en-US" sz="2300" dirty="0" err="1"/>
              <a:t>．</a:t>
            </a:r>
            <a:r>
              <a:rPr lang="ja-JP" altLang="en-US" sz="2300" dirty="0"/>
              <a:t> 次の［ 　　　］の中を適切な単語あるいは記号で埋めよ．</a:t>
            </a:r>
            <a:endParaRPr lang="en-US" altLang="ja-JP" sz="2300" dirty="0"/>
          </a:p>
          <a:p>
            <a:endParaRPr lang="ja-JP" altLang="en-US" sz="2300" dirty="0"/>
          </a:p>
          <a:p>
            <a:r>
              <a:rPr lang="en-US" altLang="ja-JP" sz="2300" dirty="0"/>
              <a:t>1. </a:t>
            </a:r>
            <a:r>
              <a:rPr lang="ja-JP" altLang="en-US" sz="2300" dirty="0"/>
              <a:t>電子のスピンとは電子自身の［</a:t>
            </a:r>
            <a:r>
              <a:rPr lang="ja-JP" altLang="en-US" sz="2300" dirty="0">
                <a:solidFill>
                  <a:srgbClr val="FF0000"/>
                </a:solidFill>
              </a:rPr>
              <a:t>回転</a:t>
            </a:r>
            <a:r>
              <a:rPr lang="ja-JP" altLang="en-US" sz="2300" dirty="0"/>
              <a:t> ］であり，２種ある．</a:t>
            </a:r>
          </a:p>
          <a:p>
            <a:r>
              <a:rPr lang="en-US" altLang="ja-JP" sz="2300" dirty="0"/>
              <a:t>2. </a:t>
            </a:r>
            <a:r>
              <a:rPr lang="ja-JP" altLang="en-US" sz="2300" dirty="0"/>
              <a:t>回転モーメント（回転力）の大きさは，</a:t>
            </a:r>
            <a:r>
              <a:rPr lang="en-US" altLang="ja-JP" sz="2300" dirty="0"/>
              <a:t>+(1/2)</a:t>
            </a:r>
            <a:r>
              <a:rPr lang="en-US" altLang="ja-JP" sz="2300" i="1" dirty="0"/>
              <a:t>ħ </a:t>
            </a:r>
            <a:r>
              <a:rPr lang="ja-JP" altLang="en-US" sz="2300" i="1" dirty="0"/>
              <a:t>と </a:t>
            </a:r>
            <a:r>
              <a:rPr lang="en-US" altLang="ja-JP" sz="2300" i="1" dirty="0"/>
              <a:t>-(1/2) ħ </a:t>
            </a:r>
            <a:r>
              <a:rPr lang="ja-JP" altLang="en-US" sz="2300" dirty="0"/>
              <a:t>である．これらの係数（ </a:t>
            </a:r>
            <a:r>
              <a:rPr lang="en-US" altLang="ja-JP" sz="2300" i="1" dirty="0"/>
              <a:t>+(1/2) </a:t>
            </a:r>
            <a:r>
              <a:rPr lang="ja-JP" altLang="en-US" sz="2300" i="1" dirty="0"/>
              <a:t>と</a:t>
            </a:r>
            <a:r>
              <a:rPr lang="en-US" altLang="ja-JP" sz="2300" dirty="0"/>
              <a:t>-(1/2)</a:t>
            </a:r>
            <a:r>
              <a:rPr lang="ja-JP" altLang="en-US" sz="2300" dirty="0"/>
              <a:t>）を［</a:t>
            </a:r>
            <a:r>
              <a:rPr lang="ja-JP" altLang="en-US" sz="2300" dirty="0">
                <a:solidFill>
                  <a:srgbClr val="FF0000"/>
                </a:solidFill>
              </a:rPr>
              <a:t>スピン量子数 </a:t>
            </a:r>
            <a:r>
              <a:rPr lang="ja-JP" altLang="en-US" sz="2300" dirty="0"/>
              <a:t>］という．</a:t>
            </a:r>
          </a:p>
          <a:p>
            <a:r>
              <a:rPr lang="en-US" altLang="ja-JP" sz="2300" dirty="0"/>
              <a:t>3. </a:t>
            </a:r>
            <a:r>
              <a:rPr lang="ja-JP" altLang="en-US" sz="2300" dirty="0"/>
              <a:t>また，</a:t>
            </a:r>
            <a:r>
              <a:rPr lang="en-US" altLang="ja-JP" sz="2300" dirty="0"/>
              <a:t>+(1/2) </a:t>
            </a:r>
            <a:r>
              <a:rPr lang="ja-JP" altLang="en-US" sz="2300" dirty="0"/>
              <a:t>と </a:t>
            </a:r>
            <a:r>
              <a:rPr lang="en-US" altLang="ja-JP" sz="2300" dirty="0"/>
              <a:t>-(1/2)</a:t>
            </a:r>
            <a:r>
              <a:rPr lang="ja-JP" altLang="en-US" sz="2300" dirty="0"/>
              <a:t>のスピン量子数を持つ電子を，それぞれ，［</a:t>
            </a:r>
            <a:r>
              <a:rPr lang="en-US" altLang="ja-JP" sz="2300" dirty="0">
                <a:solidFill>
                  <a:srgbClr val="FF0000"/>
                </a:solidFill>
              </a:rPr>
              <a:t>α</a:t>
            </a:r>
            <a:r>
              <a:rPr lang="ja-JP" altLang="en-US" sz="2300" dirty="0">
                <a:solidFill>
                  <a:srgbClr val="FF0000"/>
                </a:solidFill>
              </a:rPr>
              <a:t> </a:t>
            </a:r>
            <a:r>
              <a:rPr lang="ja-JP" altLang="en-US" sz="2300" dirty="0"/>
              <a:t>］電子および［</a:t>
            </a:r>
            <a:r>
              <a:rPr lang="en-US" altLang="ja-JP" sz="2300" dirty="0">
                <a:solidFill>
                  <a:srgbClr val="FF0000"/>
                </a:solidFill>
              </a:rPr>
              <a:t>β</a:t>
            </a:r>
            <a:r>
              <a:rPr lang="ja-JP" altLang="en-US" sz="2300" dirty="0"/>
              <a:t> ］電子という．</a:t>
            </a:r>
          </a:p>
          <a:p>
            <a:r>
              <a:rPr lang="en-US" altLang="ja-JP" sz="2300" dirty="0"/>
              <a:t>4. </a:t>
            </a:r>
            <a:r>
              <a:rPr lang="ja-JP" altLang="en-US" sz="2300" dirty="0"/>
              <a:t>電子は［</a:t>
            </a:r>
            <a:r>
              <a:rPr lang="ja-JP" altLang="en-US" sz="2300" dirty="0">
                <a:solidFill>
                  <a:srgbClr val="FF0000"/>
                </a:solidFill>
              </a:rPr>
              <a:t>負</a:t>
            </a:r>
            <a:r>
              <a:rPr lang="ja-JP" altLang="en-US" sz="2300" dirty="0"/>
              <a:t> ］の電荷をもつので，自転運動により磁場が生じる．そのため，外部から磁場をあたえることにより電子のスピンに由来する磁場と相互作用し，異なる［ </a:t>
            </a:r>
            <a:r>
              <a:rPr lang="ja-JP" altLang="en-US" sz="2300" dirty="0">
                <a:solidFill>
                  <a:srgbClr val="FF0000"/>
                </a:solidFill>
              </a:rPr>
              <a:t>エネルギー</a:t>
            </a:r>
            <a:r>
              <a:rPr lang="ja-JP" altLang="en-US" sz="2300" dirty="0"/>
              <a:t>］状態が生じる．</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57158" y="571480"/>
            <a:ext cx="8286808" cy="4893647"/>
          </a:xfrm>
          <a:prstGeom prst="rect">
            <a:avLst/>
          </a:prstGeom>
        </p:spPr>
        <p:txBody>
          <a:bodyPr wrap="square">
            <a:spAutoFit/>
          </a:bodyPr>
          <a:lstStyle/>
          <a:p>
            <a:r>
              <a:rPr lang="ja-JP" altLang="en-US" sz="2400" dirty="0"/>
              <a:t>問題</a:t>
            </a:r>
            <a:r>
              <a:rPr lang="en-US" altLang="ja-JP" sz="2400" dirty="0"/>
              <a:t>5</a:t>
            </a:r>
            <a:r>
              <a:rPr lang="ja-JP" altLang="en-US" sz="2400" dirty="0" err="1"/>
              <a:t>．</a:t>
            </a:r>
            <a:r>
              <a:rPr lang="ja-JP" altLang="en-US" sz="2400" dirty="0"/>
              <a:t> 次の［      ］の中を適切な単語あるいは記号で埋めよ．</a:t>
            </a:r>
            <a:endParaRPr lang="en-US" altLang="ja-JP" sz="2400" dirty="0"/>
          </a:p>
          <a:p>
            <a:endParaRPr lang="ja-JP" altLang="en-US" sz="2400" dirty="0"/>
          </a:p>
          <a:p>
            <a:r>
              <a:rPr lang="en-US" altLang="ja-JP" sz="2400" dirty="0"/>
              <a:t>1. </a:t>
            </a:r>
            <a:r>
              <a:rPr lang="ja-JP" altLang="en-US" sz="2400" dirty="0"/>
              <a:t>原子軌道はエネルギーの低い順に，</a:t>
            </a:r>
            <a:r>
              <a:rPr lang="en-US" altLang="ja-JP" sz="2400" dirty="0"/>
              <a:t>1</a:t>
            </a:r>
            <a:r>
              <a:rPr lang="en-US" altLang="ja-JP" sz="2400" i="1" dirty="0"/>
              <a:t>s</a:t>
            </a:r>
            <a:r>
              <a:rPr lang="ja-JP" altLang="en-US" sz="2400" i="1" dirty="0" err="1"/>
              <a:t>，</a:t>
            </a:r>
            <a:r>
              <a:rPr lang="ja-JP" altLang="en-US" sz="2400" dirty="0"/>
              <a:t>［</a:t>
            </a:r>
            <a:r>
              <a:rPr lang="en-US" altLang="ja-JP" sz="2400" dirty="0">
                <a:solidFill>
                  <a:srgbClr val="FF0000"/>
                </a:solidFill>
              </a:rPr>
              <a:t>2s</a:t>
            </a:r>
            <a:r>
              <a:rPr lang="ja-JP" altLang="en-US" sz="2400" dirty="0"/>
              <a:t> ］</a:t>
            </a:r>
            <a:r>
              <a:rPr lang="ja-JP" altLang="en-US" sz="2400" i="1" dirty="0"/>
              <a:t>，</a:t>
            </a:r>
            <a:r>
              <a:rPr lang="en-US" altLang="ja-JP" sz="2400" i="1" dirty="0"/>
              <a:t>2p</a:t>
            </a:r>
            <a:r>
              <a:rPr lang="ja-JP" altLang="en-US" sz="2400" i="1" dirty="0" err="1"/>
              <a:t>，</a:t>
            </a:r>
            <a:r>
              <a:rPr lang="ja-JP" altLang="en-US" sz="2400" dirty="0"/>
              <a:t>［ </a:t>
            </a:r>
            <a:r>
              <a:rPr lang="en-US" altLang="ja-JP" sz="2400" dirty="0">
                <a:solidFill>
                  <a:srgbClr val="FF0000"/>
                </a:solidFill>
              </a:rPr>
              <a:t>3s</a:t>
            </a:r>
            <a:r>
              <a:rPr lang="ja-JP" altLang="en-US" sz="2400" dirty="0"/>
              <a:t> ］</a:t>
            </a:r>
            <a:r>
              <a:rPr lang="ja-JP" altLang="en-US" sz="2400" i="1" dirty="0"/>
              <a:t>，</a:t>
            </a:r>
            <a:r>
              <a:rPr lang="en-US" altLang="ja-JP" sz="2400" i="1" dirty="0"/>
              <a:t>3p</a:t>
            </a:r>
            <a:r>
              <a:rPr lang="ja-JP" altLang="en-US" sz="2400" i="1" dirty="0" err="1"/>
              <a:t>，</a:t>
            </a:r>
            <a:r>
              <a:rPr lang="ja-JP" altLang="en-US" sz="2400" dirty="0"/>
              <a:t>［ </a:t>
            </a:r>
            <a:r>
              <a:rPr lang="en-US" altLang="ja-JP" sz="2400" dirty="0">
                <a:solidFill>
                  <a:srgbClr val="FF0000"/>
                </a:solidFill>
              </a:rPr>
              <a:t>4s</a:t>
            </a:r>
            <a:r>
              <a:rPr lang="ja-JP" altLang="en-US" sz="2400" dirty="0"/>
              <a:t> ］</a:t>
            </a:r>
            <a:r>
              <a:rPr lang="ja-JP" altLang="en-US" sz="2400" i="1" dirty="0"/>
              <a:t>，</a:t>
            </a:r>
            <a:r>
              <a:rPr lang="ja-JP" altLang="en-US" sz="2400" dirty="0"/>
              <a:t>［ </a:t>
            </a:r>
            <a:r>
              <a:rPr lang="en-US" altLang="ja-JP" sz="2400" dirty="0">
                <a:solidFill>
                  <a:srgbClr val="FF0000"/>
                </a:solidFill>
              </a:rPr>
              <a:t>3d</a:t>
            </a:r>
            <a:r>
              <a:rPr lang="ja-JP" altLang="en-US" sz="2400" dirty="0"/>
              <a:t> ］，</a:t>
            </a:r>
            <a:r>
              <a:rPr lang="en-US" altLang="ja-JP" sz="2400" dirty="0"/>
              <a:t>4</a:t>
            </a:r>
            <a:r>
              <a:rPr lang="en-US" altLang="ja-JP" sz="2400" i="1" dirty="0"/>
              <a:t>p</a:t>
            </a:r>
            <a:r>
              <a:rPr lang="ja-JP" altLang="en-US" sz="2400" i="1" dirty="0" err="1"/>
              <a:t>，</a:t>
            </a:r>
            <a:r>
              <a:rPr lang="ja-JP" altLang="en-US" sz="2400" dirty="0"/>
              <a:t>・・の順に並ぶ</a:t>
            </a:r>
            <a:r>
              <a:rPr lang="ja-JP" altLang="en-US" sz="2400" i="1" dirty="0"/>
              <a:t>．</a:t>
            </a:r>
          </a:p>
          <a:p>
            <a:r>
              <a:rPr lang="en-US" altLang="ja-JP" sz="2400" dirty="0"/>
              <a:t>2. </a:t>
            </a:r>
            <a:r>
              <a:rPr lang="en-US" altLang="ja-JP" sz="2400" i="1" dirty="0"/>
              <a:t>p </a:t>
            </a:r>
            <a:r>
              <a:rPr lang="ja-JP" altLang="en-US" sz="2400" dirty="0"/>
              <a:t>軌道は磁場の中では［ </a:t>
            </a:r>
            <a:r>
              <a:rPr lang="en-US" altLang="ja-JP" sz="2400" dirty="0">
                <a:solidFill>
                  <a:srgbClr val="FF0000"/>
                </a:solidFill>
              </a:rPr>
              <a:t>3</a:t>
            </a:r>
            <a:r>
              <a:rPr lang="ja-JP" altLang="en-US" sz="2400" dirty="0"/>
              <a:t> ］</a:t>
            </a:r>
            <a:r>
              <a:rPr lang="ja-JP" altLang="en-US" sz="2400" dirty="0" err="1"/>
              <a:t>つの</a:t>
            </a:r>
            <a:r>
              <a:rPr lang="ja-JP" altLang="en-US" sz="2400" dirty="0"/>
              <a:t>エネルギー状態に分離し</a:t>
            </a:r>
            <a:r>
              <a:rPr lang="ja-JP" altLang="en-US" sz="2400" i="1" dirty="0"/>
              <a:t>，</a:t>
            </a:r>
            <a:r>
              <a:rPr lang="en-US" altLang="ja-JP" sz="2400" i="1" dirty="0"/>
              <a:t>d </a:t>
            </a:r>
            <a:r>
              <a:rPr lang="ja-JP" altLang="en-US" sz="2400" dirty="0"/>
              <a:t>軌道は ［ </a:t>
            </a:r>
            <a:r>
              <a:rPr lang="en-US" altLang="ja-JP" sz="2400" dirty="0">
                <a:solidFill>
                  <a:srgbClr val="FF0000"/>
                </a:solidFill>
              </a:rPr>
              <a:t>5</a:t>
            </a:r>
            <a:r>
              <a:rPr lang="en-US" altLang="ja-JP" sz="2400" dirty="0"/>
              <a:t> </a:t>
            </a:r>
            <a:r>
              <a:rPr lang="ja-JP" altLang="en-US" sz="2400" dirty="0"/>
              <a:t>］</a:t>
            </a:r>
            <a:r>
              <a:rPr lang="ja-JP" altLang="en-US" sz="2400" dirty="0" err="1"/>
              <a:t>つに</a:t>
            </a:r>
            <a:r>
              <a:rPr lang="ja-JP" altLang="en-US" sz="2400" dirty="0"/>
              <a:t>分離する．また</a:t>
            </a:r>
            <a:r>
              <a:rPr lang="en-US" altLang="ja-JP" sz="2400" i="1" dirty="0"/>
              <a:t>f </a:t>
            </a:r>
            <a:r>
              <a:rPr lang="ja-JP" altLang="en-US" sz="2400" dirty="0"/>
              <a:t>軌道は［ </a:t>
            </a:r>
            <a:r>
              <a:rPr lang="en-US" altLang="ja-JP" sz="2400" dirty="0">
                <a:solidFill>
                  <a:srgbClr val="FF0000"/>
                </a:solidFill>
              </a:rPr>
              <a:t>7</a:t>
            </a:r>
            <a:r>
              <a:rPr lang="en-US" altLang="ja-JP" sz="2400" dirty="0"/>
              <a:t> </a:t>
            </a:r>
            <a:r>
              <a:rPr lang="ja-JP" altLang="en-US" sz="2400" dirty="0"/>
              <a:t>］</a:t>
            </a:r>
            <a:r>
              <a:rPr lang="ja-JP" altLang="en-US" sz="2400" dirty="0" err="1"/>
              <a:t>つに</a:t>
            </a:r>
            <a:r>
              <a:rPr lang="ja-JP" altLang="en-US" sz="2400" dirty="0"/>
              <a:t>分離する</a:t>
            </a:r>
            <a:r>
              <a:rPr lang="ja-JP" altLang="en-US" sz="2400" i="1" dirty="0"/>
              <a:t>．</a:t>
            </a:r>
          </a:p>
          <a:p>
            <a:r>
              <a:rPr lang="en-US" altLang="ja-JP" sz="2400" dirty="0"/>
              <a:t>3. </a:t>
            </a:r>
            <a:r>
              <a:rPr lang="ja-JP" altLang="en-US" sz="2400" dirty="0"/>
              <a:t>原子軌道に電子が入るとき，軌道エネルギーの［</a:t>
            </a:r>
            <a:r>
              <a:rPr lang="ja-JP" altLang="en-US" sz="2400" dirty="0">
                <a:solidFill>
                  <a:srgbClr val="FF0000"/>
                </a:solidFill>
              </a:rPr>
              <a:t>低 </a:t>
            </a:r>
            <a:r>
              <a:rPr lang="ja-JP" altLang="en-US" sz="2400" dirty="0"/>
              <a:t>］</a:t>
            </a:r>
            <a:r>
              <a:rPr lang="ja-JP" altLang="en-US" sz="2400" dirty="0" err="1"/>
              <a:t>い</a:t>
            </a:r>
            <a:r>
              <a:rPr lang="ja-JP" altLang="en-US" sz="2400" dirty="0"/>
              <a:t>順に入る．</a:t>
            </a:r>
            <a:r>
              <a:rPr lang="en-US" altLang="ja-JP" sz="2400" i="1" dirty="0"/>
              <a:t>p </a:t>
            </a:r>
            <a:r>
              <a:rPr lang="ja-JP" altLang="en-US" sz="2400" dirty="0"/>
              <a:t>軌道は磁場のないところでは［ </a:t>
            </a:r>
            <a:r>
              <a:rPr lang="en-US" altLang="ja-JP" sz="2400" dirty="0">
                <a:solidFill>
                  <a:srgbClr val="FF0000"/>
                </a:solidFill>
              </a:rPr>
              <a:t>3</a:t>
            </a:r>
            <a:r>
              <a:rPr lang="en-US" altLang="ja-JP" sz="2400" dirty="0"/>
              <a:t> </a:t>
            </a:r>
            <a:r>
              <a:rPr lang="ja-JP" altLang="en-US" sz="2400" dirty="0"/>
              <a:t>］重に［</a:t>
            </a:r>
            <a:r>
              <a:rPr lang="ja-JP" altLang="en-US" sz="2400" dirty="0">
                <a:solidFill>
                  <a:srgbClr val="FF0000"/>
                </a:solidFill>
              </a:rPr>
              <a:t>縮重 </a:t>
            </a:r>
            <a:r>
              <a:rPr lang="ja-JP" altLang="en-US" sz="2400" dirty="0"/>
              <a:t>］している．</a:t>
            </a:r>
          </a:p>
          <a:p>
            <a:r>
              <a:rPr lang="en-US" altLang="ja-JP" sz="2400" dirty="0"/>
              <a:t>4. </a:t>
            </a:r>
            <a:r>
              <a:rPr lang="ja-JP" altLang="en-US" sz="2400" dirty="0"/>
              <a:t>縮重している原子軌道に電子が入る場合，電子は，縮重した軌道を分散して［</a:t>
            </a:r>
            <a:r>
              <a:rPr lang="ja-JP" altLang="en-US" sz="2400" dirty="0">
                <a:solidFill>
                  <a:srgbClr val="FF0000"/>
                </a:solidFill>
              </a:rPr>
              <a:t>同一 </a:t>
            </a:r>
            <a:r>
              <a:rPr lang="ja-JP" altLang="en-US" sz="2400" dirty="0"/>
              <a:t>］スピンで入り，すべての軌道が</a:t>
            </a:r>
            <a:r>
              <a:rPr lang="en-US" altLang="ja-JP" sz="2400" dirty="0"/>
              <a:t>1 </a:t>
            </a:r>
            <a:r>
              <a:rPr lang="ja-JP" altLang="en-US" sz="2400" dirty="0"/>
              <a:t>個の電子で埋まったら，次に［ </a:t>
            </a:r>
            <a:r>
              <a:rPr lang="ja-JP" altLang="en-US" sz="2400" dirty="0">
                <a:solidFill>
                  <a:srgbClr val="FF0000"/>
                </a:solidFill>
              </a:rPr>
              <a:t>スピン</a:t>
            </a:r>
            <a:r>
              <a:rPr lang="ja-JP" altLang="en-US" sz="2400" dirty="0"/>
              <a:t>］を逆にして入る．これを［ </a:t>
            </a:r>
            <a:r>
              <a:rPr lang="en-US" altLang="ja-JP" sz="2400" dirty="0" err="1">
                <a:solidFill>
                  <a:srgbClr val="FF0000"/>
                </a:solidFill>
              </a:rPr>
              <a:t>Hund</a:t>
            </a:r>
            <a:r>
              <a:rPr lang="ja-JP" altLang="en-US" sz="2400" dirty="0"/>
              <a:t>］則という．</a:t>
            </a:r>
          </a:p>
          <a:p>
            <a:r>
              <a:rPr lang="en-US" altLang="ja-JP" sz="2400" dirty="0"/>
              <a:t>5. </a:t>
            </a:r>
            <a:r>
              <a:rPr lang="ja-JP" altLang="en-US" sz="2400" dirty="0"/>
              <a:t>窒素原子の電子配置は［ </a:t>
            </a:r>
            <a:r>
              <a:rPr lang="en-US" altLang="ja-JP" sz="2400" dirty="0">
                <a:solidFill>
                  <a:srgbClr val="FF0000"/>
                </a:solidFill>
              </a:rPr>
              <a:t>1</a:t>
            </a:r>
            <a:r>
              <a:rPr lang="en-US" altLang="ja-JP" sz="2400" i="1" dirty="0">
                <a:solidFill>
                  <a:srgbClr val="FF0000"/>
                </a:solidFill>
              </a:rPr>
              <a:t>s</a:t>
            </a:r>
            <a:r>
              <a:rPr lang="en-US" altLang="ja-JP" sz="2400" baseline="30000" dirty="0">
                <a:solidFill>
                  <a:srgbClr val="FF0000"/>
                </a:solidFill>
              </a:rPr>
              <a:t>2</a:t>
            </a:r>
            <a:r>
              <a:rPr lang="en-US" altLang="ja-JP" sz="2400" dirty="0">
                <a:solidFill>
                  <a:srgbClr val="FF0000"/>
                </a:solidFill>
              </a:rPr>
              <a:t>2</a:t>
            </a:r>
            <a:r>
              <a:rPr lang="en-US" altLang="ja-JP" sz="2400" i="1" dirty="0">
                <a:solidFill>
                  <a:srgbClr val="FF0000"/>
                </a:solidFill>
              </a:rPr>
              <a:t>s</a:t>
            </a:r>
            <a:r>
              <a:rPr lang="en-US" altLang="ja-JP" sz="2400" baseline="30000" dirty="0">
                <a:solidFill>
                  <a:srgbClr val="FF0000"/>
                </a:solidFill>
              </a:rPr>
              <a:t>2</a:t>
            </a:r>
            <a:r>
              <a:rPr lang="en-US" altLang="ja-JP" sz="2400" dirty="0">
                <a:solidFill>
                  <a:srgbClr val="FF0000"/>
                </a:solidFill>
              </a:rPr>
              <a:t>2</a:t>
            </a:r>
            <a:r>
              <a:rPr lang="en-US" altLang="ja-JP" sz="2400" i="1" dirty="0">
                <a:solidFill>
                  <a:srgbClr val="FF0000"/>
                </a:solidFill>
              </a:rPr>
              <a:t>p</a:t>
            </a:r>
            <a:r>
              <a:rPr lang="en-US" altLang="ja-JP" sz="2400" baseline="30000" dirty="0">
                <a:solidFill>
                  <a:srgbClr val="FF0000"/>
                </a:solidFill>
              </a:rPr>
              <a:t>3</a:t>
            </a:r>
            <a:r>
              <a:rPr lang="ja-JP" altLang="en-US" sz="2400" dirty="0"/>
              <a:t>］である．</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42910" y="1024670"/>
            <a:ext cx="8286808" cy="5047536"/>
          </a:xfrm>
          <a:prstGeom prst="rect">
            <a:avLst/>
          </a:prstGeom>
        </p:spPr>
        <p:txBody>
          <a:bodyPr wrap="square">
            <a:spAutoFit/>
          </a:bodyPr>
          <a:lstStyle/>
          <a:p>
            <a:r>
              <a:rPr lang="ja-JP" altLang="en-US" sz="2300" i="1" dirty="0"/>
              <a:t>　</a:t>
            </a:r>
            <a:r>
              <a:rPr lang="ja-JP" altLang="en-US" sz="2300" dirty="0"/>
              <a:t> 電子状態の決まり方の順は，主量子数→方位量子数→磁気量子数である．</a:t>
            </a:r>
            <a:endParaRPr lang="en-US" altLang="ja-JP" sz="2300" dirty="0"/>
          </a:p>
          <a:p>
            <a:endParaRPr lang="ja-JP" altLang="en-US" sz="2300" dirty="0"/>
          </a:p>
          <a:p>
            <a:r>
              <a:rPr lang="ja-JP" altLang="en-US" sz="2300" dirty="0"/>
              <a:t>　電子状態は</a:t>
            </a:r>
            <a:r>
              <a:rPr lang="en-US" altLang="ja-JP" sz="2300" i="1" dirty="0"/>
              <a:t>n</a:t>
            </a:r>
            <a:r>
              <a:rPr lang="ja-JP" altLang="en-US" sz="2300" i="1" dirty="0" err="1"/>
              <a:t>，</a:t>
            </a:r>
            <a:r>
              <a:rPr lang="en-US" altLang="ja-JP" sz="2300" i="1" dirty="0"/>
              <a:t>l</a:t>
            </a:r>
            <a:r>
              <a:rPr lang="ja-JP" altLang="en-US" sz="2300" i="1" dirty="0" err="1"/>
              <a:t>，</a:t>
            </a:r>
            <a:r>
              <a:rPr lang="en-US" altLang="ja-JP" sz="2300" i="1" dirty="0"/>
              <a:t>m</a:t>
            </a:r>
            <a:r>
              <a:rPr lang="ja-JP" altLang="en-US" sz="2300" i="1" dirty="0"/>
              <a:t>のいずれかが異なると，異なる状態である．</a:t>
            </a:r>
          </a:p>
          <a:p>
            <a:r>
              <a:rPr lang="ja-JP" altLang="en-US" sz="2300" dirty="0"/>
              <a:t>　</a:t>
            </a:r>
            <a:r>
              <a:rPr lang="en-US" altLang="ja-JP" sz="2300" i="1" dirty="0"/>
              <a:t>n</a:t>
            </a:r>
            <a:r>
              <a:rPr lang="ja-JP" altLang="en-US" sz="2300" i="1" dirty="0" err="1"/>
              <a:t>，</a:t>
            </a:r>
            <a:r>
              <a:rPr lang="en-US" altLang="ja-JP" sz="2300" i="1" dirty="0"/>
              <a:t>l</a:t>
            </a:r>
            <a:r>
              <a:rPr lang="ja-JP" altLang="en-US" sz="2300" i="1" dirty="0" err="1"/>
              <a:t>，</a:t>
            </a:r>
            <a:r>
              <a:rPr lang="en-US" altLang="ja-JP" sz="2300" i="1" dirty="0"/>
              <a:t>m</a:t>
            </a:r>
            <a:r>
              <a:rPr lang="ja-JP" altLang="en-US" sz="2300" dirty="0"/>
              <a:t>で定まる電子のエネルギーと電子状態を表す数学的関数を原子軌道（</a:t>
            </a:r>
            <a:r>
              <a:rPr lang="en-US" altLang="ja-JP" sz="2300" dirty="0"/>
              <a:t>atomic orbital</a:t>
            </a:r>
            <a:r>
              <a:rPr lang="ja-JP" altLang="en-US" sz="2300" dirty="0"/>
              <a:t>）といい，原子軌道に対応するエネルギー値をその軌道のエネルギー準位（</a:t>
            </a:r>
            <a:r>
              <a:rPr lang="en-US" altLang="ja-JP" sz="2300" dirty="0"/>
              <a:t>energy level</a:t>
            </a:r>
            <a:r>
              <a:rPr lang="ja-JP" altLang="en-US" sz="2300" dirty="0"/>
              <a:t>）という．</a:t>
            </a:r>
            <a:endParaRPr lang="en-US" altLang="ja-JP" sz="2300" dirty="0"/>
          </a:p>
          <a:p>
            <a:endParaRPr lang="ja-JP" altLang="en-US" sz="2300" dirty="0"/>
          </a:p>
          <a:p>
            <a:r>
              <a:rPr lang="ja-JP" altLang="en-US" sz="2300" dirty="0"/>
              <a:t>　１つの原子軌道にスピン量子数（</a:t>
            </a:r>
            <a:r>
              <a:rPr lang="en-US" altLang="ja-JP" sz="2300" dirty="0"/>
              <a:t>spin quantum number</a:t>
            </a:r>
            <a:r>
              <a:rPr lang="ja-JP" altLang="en-US" sz="2300" dirty="0"/>
              <a:t>）を異にして２個の電子が入ることができる．</a:t>
            </a:r>
            <a:endParaRPr lang="en-US" altLang="ja-JP" sz="2300" dirty="0"/>
          </a:p>
          <a:p>
            <a:endParaRPr lang="ja-JP" altLang="en-US" sz="2300" dirty="0"/>
          </a:p>
          <a:p>
            <a:r>
              <a:rPr lang="ja-JP" altLang="en-US" sz="2300" dirty="0"/>
              <a:t>　通常，電子はもっともエネルギーが低くなるように入る．電子の入り方を電子配置（</a:t>
            </a:r>
            <a:r>
              <a:rPr lang="en-US" altLang="ja-JP" sz="2300" dirty="0"/>
              <a:t>electronic configuration</a:t>
            </a:r>
            <a:r>
              <a:rPr lang="ja-JP" altLang="en-US" sz="2300" dirty="0"/>
              <a:t>）といい，もっとも低いエ</a:t>
            </a:r>
          </a:p>
          <a:p>
            <a:r>
              <a:rPr lang="ja-JP" altLang="en-US" sz="2300" dirty="0"/>
              <a:t>ネルギーの電子配置の状態を電子の基底状態という．</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42910" y="103458"/>
            <a:ext cx="8286808" cy="6540252"/>
          </a:xfrm>
          <a:prstGeom prst="rect">
            <a:avLst/>
          </a:prstGeom>
        </p:spPr>
        <p:txBody>
          <a:bodyPr wrap="square">
            <a:spAutoFit/>
          </a:bodyPr>
          <a:lstStyle/>
          <a:p>
            <a:r>
              <a:rPr lang="ja-JP" altLang="en-US" sz="2800" dirty="0"/>
              <a:t>２．主量子数（</a:t>
            </a:r>
            <a:r>
              <a:rPr lang="en-US" altLang="ja-JP" sz="2800" dirty="0"/>
              <a:t>principal quantum number: </a:t>
            </a:r>
            <a:r>
              <a:rPr lang="en-US" altLang="ja-JP" sz="2800" i="1" dirty="0"/>
              <a:t>n</a:t>
            </a:r>
            <a:r>
              <a:rPr lang="ja-JP" altLang="en-US" sz="2800" dirty="0"/>
              <a:t>）</a:t>
            </a:r>
          </a:p>
          <a:p>
            <a:endParaRPr lang="ja-JP" altLang="en-US" sz="2300" dirty="0"/>
          </a:p>
          <a:p>
            <a:r>
              <a:rPr lang="ja-JP" altLang="en-US" sz="2300" dirty="0"/>
              <a:t>　</a:t>
            </a:r>
            <a:r>
              <a:rPr lang="en-US" altLang="ja-JP" sz="2300" i="1" dirty="0"/>
              <a:t>n</a:t>
            </a:r>
            <a:r>
              <a:rPr lang="ja-JP" altLang="en-US" sz="2300" dirty="0"/>
              <a:t>は原子軌道の基本となる量子数であり，</a:t>
            </a:r>
            <a:r>
              <a:rPr lang="en-US" altLang="ja-JP" sz="2300" i="1" dirty="0"/>
              <a:t>n</a:t>
            </a:r>
            <a:r>
              <a:rPr lang="ja-JP" altLang="en-US" sz="2300" dirty="0"/>
              <a:t>の値は，原子軌道によって決まる電子分布の原子核からの大まかな距離を表す指</a:t>
            </a:r>
          </a:p>
          <a:p>
            <a:r>
              <a:rPr lang="ja-JP" altLang="en-US" sz="2300" dirty="0"/>
              <a:t>標である．</a:t>
            </a:r>
          </a:p>
          <a:p>
            <a:r>
              <a:rPr lang="ja-JP" altLang="en-US" sz="2300" i="1" dirty="0"/>
              <a:t>　</a:t>
            </a:r>
            <a:endParaRPr lang="en-US" altLang="ja-JP" sz="2300" i="1" dirty="0"/>
          </a:p>
          <a:p>
            <a:r>
              <a:rPr lang="ja-JP" altLang="en-US" sz="2300" i="1" dirty="0"/>
              <a:t>　</a:t>
            </a:r>
            <a:r>
              <a:rPr lang="en-US" altLang="ja-JP" sz="2300" i="1" dirty="0"/>
              <a:t>n</a:t>
            </a:r>
            <a:r>
              <a:rPr lang="ja-JP" altLang="en-US" sz="2300" dirty="0"/>
              <a:t>は，</a:t>
            </a:r>
            <a:r>
              <a:rPr lang="en-US" altLang="ja-JP" sz="2300" i="1" dirty="0"/>
              <a:t>n=1</a:t>
            </a:r>
            <a:r>
              <a:rPr lang="ja-JP" altLang="en-US" sz="2300" i="1" dirty="0" err="1"/>
              <a:t>，</a:t>
            </a:r>
            <a:r>
              <a:rPr lang="en-US" altLang="ja-JP" sz="2300" i="1" dirty="0"/>
              <a:t>2</a:t>
            </a:r>
            <a:r>
              <a:rPr lang="ja-JP" altLang="en-US" sz="2300" i="1" dirty="0" err="1"/>
              <a:t>，</a:t>
            </a:r>
            <a:r>
              <a:rPr lang="en-US" altLang="ja-JP" sz="2300" i="1" dirty="0"/>
              <a:t>3</a:t>
            </a:r>
            <a:r>
              <a:rPr lang="ja-JP" altLang="en-US" sz="2300" i="1" dirty="0" err="1"/>
              <a:t>，</a:t>
            </a:r>
            <a:r>
              <a:rPr lang="ja-JP" altLang="en-US" sz="2300" dirty="0"/>
              <a:t>・・の自然数をとり，それ</a:t>
            </a:r>
            <a:r>
              <a:rPr lang="ja-JP" altLang="en-US" sz="2300" dirty="0" err="1"/>
              <a:t>ぞ</a:t>
            </a:r>
            <a:endParaRPr lang="en-US" altLang="ja-JP" sz="2300" dirty="0"/>
          </a:p>
          <a:p>
            <a:r>
              <a:rPr lang="ja-JP" altLang="en-US" sz="2300" dirty="0"/>
              <a:t>れ</a:t>
            </a:r>
            <a:r>
              <a:rPr lang="en-US" altLang="ja-JP" sz="2300" dirty="0"/>
              <a:t>K</a:t>
            </a:r>
            <a:r>
              <a:rPr lang="ja-JP" altLang="en-US" sz="2300" dirty="0"/>
              <a:t>殻，</a:t>
            </a:r>
            <a:r>
              <a:rPr lang="en-US" altLang="ja-JP" sz="2300" dirty="0"/>
              <a:t>L</a:t>
            </a:r>
            <a:r>
              <a:rPr lang="ja-JP" altLang="en-US" sz="2300" dirty="0"/>
              <a:t>殻，</a:t>
            </a:r>
            <a:r>
              <a:rPr lang="en-US" altLang="ja-JP" sz="2300" dirty="0"/>
              <a:t>M</a:t>
            </a:r>
            <a:r>
              <a:rPr lang="ja-JP" altLang="en-US" sz="2300" dirty="0"/>
              <a:t>殻，・・という名称が付けられ</a:t>
            </a:r>
            <a:endParaRPr lang="en-US" altLang="ja-JP" sz="2300" dirty="0"/>
          </a:p>
          <a:p>
            <a:r>
              <a:rPr lang="ja-JP" altLang="en-US" sz="2300" dirty="0"/>
              <a:t>ている（右図）．これを電子殻（</a:t>
            </a:r>
            <a:r>
              <a:rPr lang="en-US" altLang="ja-JP" sz="2300" dirty="0"/>
              <a:t>electronic  </a:t>
            </a:r>
          </a:p>
          <a:p>
            <a:r>
              <a:rPr lang="en-US" altLang="ja-JP" sz="2300" dirty="0"/>
              <a:t>shell</a:t>
            </a:r>
            <a:r>
              <a:rPr lang="ja-JP" altLang="en-US" sz="2300" dirty="0"/>
              <a:t>）という．</a:t>
            </a:r>
          </a:p>
          <a:p>
            <a:r>
              <a:rPr lang="ja-JP" altLang="en-US" sz="2300" dirty="0"/>
              <a:t>　</a:t>
            </a:r>
            <a:endParaRPr lang="en-US" altLang="ja-JP" sz="2300" dirty="0"/>
          </a:p>
          <a:p>
            <a:r>
              <a:rPr lang="ja-JP" altLang="en-US" sz="2300" dirty="0"/>
              <a:t>　電子殻は，主量子数</a:t>
            </a:r>
            <a:r>
              <a:rPr lang="en-US" altLang="ja-JP" sz="2300" dirty="0"/>
              <a:t>(</a:t>
            </a:r>
            <a:r>
              <a:rPr lang="en-US" altLang="ja-JP" sz="2300" i="1" dirty="0"/>
              <a:t>n</a:t>
            </a:r>
            <a:r>
              <a:rPr lang="en-US" altLang="ja-JP" sz="2300" dirty="0"/>
              <a:t>)</a:t>
            </a:r>
            <a:r>
              <a:rPr lang="ja-JP" altLang="en-US" sz="2300" dirty="0"/>
              <a:t>とそれに付随する方位量子数</a:t>
            </a:r>
            <a:r>
              <a:rPr lang="en-US" altLang="ja-JP" sz="2300" dirty="0"/>
              <a:t>(</a:t>
            </a:r>
            <a:r>
              <a:rPr lang="en-US" altLang="ja-JP" sz="2300" i="1" dirty="0"/>
              <a:t>l</a:t>
            </a:r>
            <a:r>
              <a:rPr lang="en-US" altLang="ja-JP" sz="2300" dirty="0"/>
              <a:t>)</a:t>
            </a:r>
            <a:r>
              <a:rPr lang="ja-JP" altLang="en-US" sz="2300" dirty="0" err="1"/>
              <a:t>，</a:t>
            </a:r>
            <a:r>
              <a:rPr lang="ja-JP" altLang="en-US" sz="2300" dirty="0"/>
              <a:t>磁気量子数</a:t>
            </a:r>
            <a:r>
              <a:rPr lang="en-US" altLang="ja-JP" sz="2300" dirty="0"/>
              <a:t>(</a:t>
            </a:r>
            <a:r>
              <a:rPr lang="en-US" altLang="ja-JP" sz="2300" i="1" dirty="0"/>
              <a:t>m</a:t>
            </a:r>
            <a:r>
              <a:rPr lang="en-US" altLang="ja-JP" sz="2300" dirty="0"/>
              <a:t>)</a:t>
            </a:r>
            <a:r>
              <a:rPr lang="ja-JP" altLang="en-US" sz="2300" dirty="0"/>
              <a:t>を合わせたものをいう．</a:t>
            </a:r>
            <a:endParaRPr lang="en-US" altLang="ja-JP" sz="2300" dirty="0"/>
          </a:p>
          <a:p>
            <a:endParaRPr lang="ja-JP" altLang="en-US" sz="2300" dirty="0"/>
          </a:p>
          <a:p>
            <a:r>
              <a:rPr lang="ja-JP" altLang="en-US" sz="2300" dirty="0"/>
              <a:t>　各殻によって収容できる電子数が異なり主量子数</a:t>
            </a:r>
            <a:r>
              <a:rPr lang="en-US" altLang="ja-JP" sz="2300" i="1" dirty="0"/>
              <a:t>n</a:t>
            </a:r>
            <a:r>
              <a:rPr lang="ja-JP" altLang="en-US" sz="2300" dirty="0"/>
              <a:t>に対し，</a:t>
            </a:r>
            <a:r>
              <a:rPr lang="en-US" altLang="ja-JP" sz="2300" dirty="0"/>
              <a:t>2n</a:t>
            </a:r>
            <a:r>
              <a:rPr lang="en-US" altLang="ja-JP" sz="2300" baseline="30000" dirty="0"/>
              <a:t>2</a:t>
            </a:r>
            <a:r>
              <a:rPr lang="ja-JP" altLang="en-US" sz="2300" dirty="0"/>
              <a:t>個が最大収容電子数である．</a:t>
            </a:r>
            <a:endParaRPr lang="en-US" altLang="ja-JP" sz="2300" dirty="0"/>
          </a:p>
          <a:p>
            <a:endParaRPr lang="ja-JP" altLang="en-US" sz="2300" dirty="0"/>
          </a:p>
          <a:p>
            <a:r>
              <a:rPr lang="ja-JP" altLang="en-US" sz="2300" dirty="0"/>
              <a:t>　</a:t>
            </a:r>
            <a:r>
              <a:rPr lang="en-US" altLang="ja-JP" sz="2300" dirty="0"/>
              <a:t>K</a:t>
            </a:r>
            <a:r>
              <a:rPr lang="ja-JP" altLang="en-US" sz="2300" dirty="0"/>
              <a:t>殻には</a:t>
            </a:r>
            <a:r>
              <a:rPr lang="en-US" altLang="ja-JP" sz="2300" dirty="0"/>
              <a:t>2</a:t>
            </a:r>
            <a:r>
              <a:rPr lang="ja-JP" altLang="en-US" sz="2300" dirty="0"/>
              <a:t>個，</a:t>
            </a:r>
            <a:r>
              <a:rPr lang="en-US" altLang="ja-JP" sz="2300" dirty="0"/>
              <a:t>L</a:t>
            </a:r>
            <a:r>
              <a:rPr lang="ja-JP" altLang="en-US" sz="2300" dirty="0"/>
              <a:t>殻には</a:t>
            </a:r>
            <a:r>
              <a:rPr lang="en-US" altLang="ja-JP" sz="2300" dirty="0"/>
              <a:t>8</a:t>
            </a:r>
            <a:r>
              <a:rPr lang="ja-JP" altLang="en-US" sz="2300" dirty="0"/>
              <a:t>個，</a:t>
            </a:r>
            <a:r>
              <a:rPr lang="en-US" altLang="ja-JP" sz="2300" dirty="0"/>
              <a:t>M</a:t>
            </a:r>
            <a:r>
              <a:rPr lang="ja-JP" altLang="en-US" sz="2300" dirty="0"/>
              <a:t>殻には</a:t>
            </a:r>
            <a:r>
              <a:rPr lang="en-US" altLang="ja-JP" sz="2300" dirty="0"/>
              <a:t>18</a:t>
            </a:r>
            <a:r>
              <a:rPr lang="ja-JP" altLang="en-US" sz="2300" dirty="0"/>
              <a:t>個の電子を収容できる．</a:t>
            </a:r>
          </a:p>
        </p:txBody>
      </p:sp>
      <p:pic>
        <p:nvPicPr>
          <p:cNvPr id="1026" name="Picture 2"/>
          <p:cNvPicPr>
            <a:picLocks noChangeAspect="1" noChangeArrowheads="1"/>
          </p:cNvPicPr>
          <p:nvPr/>
        </p:nvPicPr>
        <p:blipFill>
          <a:blip r:embed="rId2" cstate="print"/>
          <a:srcRect/>
          <a:stretch>
            <a:fillRect/>
          </a:stretch>
        </p:blipFill>
        <p:spPr bwMode="auto">
          <a:xfrm>
            <a:off x="6250793" y="1643050"/>
            <a:ext cx="2536049" cy="2357454"/>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28596" y="714356"/>
            <a:ext cx="8429684" cy="5262979"/>
          </a:xfrm>
          <a:prstGeom prst="rect">
            <a:avLst/>
          </a:prstGeom>
        </p:spPr>
        <p:txBody>
          <a:bodyPr wrap="square">
            <a:spAutoFit/>
          </a:bodyPr>
          <a:lstStyle/>
          <a:p>
            <a:r>
              <a:rPr lang="ja-JP" altLang="en-US" sz="2400" dirty="0"/>
              <a:t>問題</a:t>
            </a:r>
            <a:r>
              <a:rPr lang="en-US" altLang="ja-JP" sz="2400" dirty="0"/>
              <a:t>1</a:t>
            </a:r>
            <a:r>
              <a:rPr lang="ja-JP" altLang="en-US" sz="2400" dirty="0" err="1"/>
              <a:t>．</a:t>
            </a:r>
            <a:r>
              <a:rPr lang="ja-JP" altLang="en-US" sz="2400" dirty="0"/>
              <a:t> 次の［        ］の中を適切な単語あるいは記号で埋めよ．</a:t>
            </a:r>
          </a:p>
          <a:p>
            <a:endParaRPr lang="en-US" altLang="ja-JP" sz="2400" dirty="0"/>
          </a:p>
          <a:p>
            <a:r>
              <a:rPr lang="en-US" altLang="ja-JP" sz="2400" dirty="0"/>
              <a:t>1. </a:t>
            </a:r>
            <a:r>
              <a:rPr lang="ja-JP" altLang="en-US" sz="2400" dirty="0"/>
              <a:t>原子の電子状態とエネルギーを決める指数を［ </a:t>
            </a:r>
            <a:r>
              <a:rPr lang="ja-JP" altLang="en-US" sz="2400" dirty="0">
                <a:solidFill>
                  <a:srgbClr val="FF0000"/>
                </a:solidFill>
              </a:rPr>
              <a:t>量子数</a:t>
            </a:r>
            <a:r>
              <a:rPr lang="ja-JP" altLang="en-US" sz="2400" dirty="0"/>
              <a:t> ］という．</a:t>
            </a:r>
          </a:p>
          <a:p>
            <a:r>
              <a:rPr lang="en-US" altLang="ja-JP" sz="2400" dirty="0"/>
              <a:t>2. </a:t>
            </a:r>
            <a:r>
              <a:rPr lang="ja-JP" altLang="en-US" sz="2400" dirty="0"/>
              <a:t>原子の</a:t>
            </a:r>
            <a:r>
              <a:rPr lang="en-US" altLang="ja-JP" sz="2400" dirty="0"/>
              <a:t>[</a:t>
            </a:r>
            <a:r>
              <a:rPr lang="ja-JP" altLang="en-US" sz="2400" dirty="0"/>
              <a:t>　</a:t>
            </a:r>
            <a:r>
              <a:rPr lang="ja-JP" altLang="en-US" sz="2400" dirty="0">
                <a:solidFill>
                  <a:srgbClr val="FF0000"/>
                </a:solidFill>
              </a:rPr>
              <a:t>量子数</a:t>
            </a:r>
            <a:r>
              <a:rPr lang="en-US" altLang="ja-JP" sz="2400" dirty="0"/>
              <a:t>  ] </a:t>
            </a:r>
            <a:r>
              <a:rPr lang="ja-JP" altLang="en-US" sz="2400" dirty="0" err="1"/>
              <a:t>は，［</a:t>
            </a:r>
            <a:r>
              <a:rPr lang="ja-JP" altLang="en-US" sz="2400" dirty="0"/>
              <a:t> </a:t>
            </a:r>
            <a:r>
              <a:rPr lang="ja-JP" altLang="en-US" sz="2400" dirty="0">
                <a:solidFill>
                  <a:srgbClr val="FF0000"/>
                </a:solidFill>
              </a:rPr>
              <a:t>主量子数 </a:t>
            </a:r>
            <a:r>
              <a:rPr lang="ja-JP" altLang="en-US" sz="2400" dirty="0"/>
              <a:t>］（</a:t>
            </a:r>
            <a:r>
              <a:rPr lang="en-US" altLang="ja-JP" sz="2400" i="1" dirty="0"/>
              <a:t>n</a:t>
            </a:r>
            <a:r>
              <a:rPr lang="ja-JP" altLang="en-US" sz="2400" dirty="0"/>
              <a:t>）， ［</a:t>
            </a:r>
            <a:r>
              <a:rPr lang="ja-JP" altLang="en-US" sz="2400" dirty="0">
                <a:solidFill>
                  <a:srgbClr val="FF0000"/>
                </a:solidFill>
              </a:rPr>
              <a:t>方位量子数 </a:t>
            </a:r>
            <a:r>
              <a:rPr lang="ja-JP" altLang="en-US" sz="2400" dirty="0"/>
              <a:t>］（</a:t>
            </a:r>
            <a:r>
              <a:rPr lang="en-US" altLang="ja-JP" sz="2400" i="1" dirty="0"/>
              <a:t>l</a:t>
            </a:r>
            <a:r>
              <a:rPr lang="ja-JP" altLang="en-US" sz="2400" dirty="0"/>
              <a:t>）</a:t>
            </a:r>
            <a:r>
              <a:rPr lang="ja-JP" altLang="en-US" sz="2400" i="1" dirty="0"/>
              <a:t>， </a:t>
            </a:r>
            <a:r>
              <a:rPr lang="ja-JP" altLang="en-US" sz="2400" dirty="0"/>
              <a:t>［ </a:t>
            </a:r>
            <a:r>
              <a:rPr lang="ja-JP" altLang="en-US" sz="2400" dirty="0">
                <a:solidFill>
                  <a:srgbClr val="FF0000"/>
                </a:solidFill>
              </a:rPr>
              <a:t>磁気量子数 </a:t>
            </a:r>
            <a:r>
              <a:rPr lang="ja-JP" altLang="en-US" sz="2400" dirty="0"/>
              <a:t>］（</a:t>
            </a:r>
            <a:r>
              <a:rPr lang="en-US" altLang="ja-JP" sz="2400" i="1" dirty="0"/>
              <a:t>m</a:t>
            </a:r>
            <a:r>
              <a:rPr lang="ja-JP" altLang="en-US" sz="2400" dirty="0"/>
              <a:t>）がある</a:t>
            </a:r>
            <a:r>
              <a:rPr lang="ja-JP" altLang="en-US" sz="2400" i="1" dirty="0"/>
              <a:t>．</a:t>
            </a:r>
            <a:endParaRPr lang="ja-JP" altLang="en-US" sz="2400" dirty="0"/>
          </a:p>
          <a:p>
            <a:r>
              <a:rPr lang="en-US" altLang="ja-JP" sz="2400" dirty="0"/>
              <a:t>3. </a:t>
            </a:r>
            <a:r>
              <a:rPr lang="en-US" altLang="ja-JP" sz="2400" i="1" dirty="0"/>
              <a:t>n</a:t>
            </a:r>
            <a:r>
              <a:rPr lang="ja-JP" altLang="en-US" sz="2400" i="1" dirty="0" err="1"/>
              <a:t>，</a:t>
            </a:r>
            <a:r>
              <a:rPr lang="en-US" altLang="ja-JP" sz="2400" i="1" dirty="0"/>
              <a:t>l</a:t>
            </a:r>
            <a:r>
              <a:rPr lang="ja-JP" altLang="en-US" sz="2400" i="1" dirty="0" err="1"/>
              <a:t>，</a:t>
            </a:r>
            <a:r>
              <a:rPr lang="en-US" altLang="ja-JP" sz="2400" i="1" dirty="0"/>
              <a:t>m </a:t>
            </a:r>
            <a:r>
              <a:rPr lang="ja-JP" altLang="en-US" sz="2400" dirty="0"/>
              <a:t>で定まる電子のエネルギー状態と分布形状は数学的関数として表すことができ，これを［ </a:t>
            </a:r>
            <a:r>
              <a:rPr lang="ja-JP" altLang="en-US" sz="2400" dirty="0">
                <a:solidFill>
                  <a:srgbClr val="FF0000"/>
                </a:solidFill>
              </a:rPr>
              <a:t>原子軌道 </a:t>
            </a:r>
            <a:r>
              <a:rPr lang="ja-JP" altLang="en-US" sz="2400" dirty="0"/>
              <a:t>］という．</a:t>
            </a:r>
          </a:p>
          <a:p>
            <a:r>
              <a:rPr lang="en-US" altLang="ja-JP" sz="2400" dirty="0"/>
              <a:t>4. </a:t>
            </a:r>
            <a:r>
              <a:rPr lang="ja-JP" altLang="en-US" sz="2400" dirty="0"/>
              <a:t>１つの［</a:t>
            </a:r>
            <a:r>
              <a:rPr lang="ja-JP" altLang="en-US" sz="2400" dirty="0">
                <a:solidFill>
                  <a:srgbClr val="FF0000"/>
                </a:solidFill>
              </a:rPr>
              <a:t>原子軌道 </a:t>
            </a:r>
            <a:r>
              <a:rPr lang="ja-JP" altLang="en-US" sz="2400" dirty="0"/>
              <a:t>］に［</a:t>
            </a:r>
            <a:r>
              <a:rPr lang="ja-JP" altLang="en-US" sz="2400" dirty="0">
                <a:solidFill>
                  <a:srgbClr val="FF0000"/>
                </a:solidFill>
              </a:rPr>
              <a:t>スピン</a:t>
            </a:r>
            <a:r>
              <a:rPr lang="ja-JP" altLang="en-US" sz="2400" dirty="0"/>
              <a:t> ］の向きが異なる２個の電子が入ることができる．</a:t>
            </a:r>
          </a:p>
          <a:p>
            <a:r>
              <a:rPr lang="en-US" altLang="ja-JP" sz="2400" dirty="0"/>
              <a:t>5. </a:t>
            </a:r>
            <a:r>
              <a:rPr lang="en-US" altLang="ja-JP" sz="2400" i="1" dirty="0"/>
              <a:t>n </a:t>
            </a:r>
            <a:r>
              <a:rPr lang="ja-JP" altLang="en-US" sz="2400" dirty="0"/>
              <a:t>は原子核からの大まかな距離を表す指標で，</a:t>
            </a:r>
            <a:r>
              <a:rPr lang="en-US" altLang="ja-JP" sz="2400" i="1" dirty="0"/>
              <a:t>n=1</a:t>
            </a:r>
            <a:r>
              <a:rPr lang="ja-JP" altLang="en-US" sz="2400" i="1" dirty="0" err="1"/>
              <a:t>，</a:t>
            </a:r>
            <a:r>
              <a:rPr lang="en-US" altLang="ja-JP" sz="2400" i="1" dirty="0"/>
              <a:t>2</a:t>
            </a:r>
            <a:r>
              <a:rPr lang="ja-JP" altLang="en-US" sz="2400" i="1" dirty="0" err="1"/>
              <a:t>，</a:t>
            </a:r>
            <a:r>
              <a:rPr lang="en-US" altLang="ja-JP" sz="2400" i="1" dirty="0"/>
              <a:t>3</a:t>
            </a:r>
            <a:r>
              <a:rPr lang="ja-JP" altLang="en-US" sz="2400" i="1" dirty="0" err="1"/>
              <a:t>，</a:t>
            </a:r>
            <a:r>
              <a:rPr lang="ja-JP" altLang="en-US" sz="2400" i="1" dirty="0"/>
              <a:t>・・ </a:t>
            </a:r>
            <a:r>
              <a:rPr lang="ja-JP" altLang="en-US" sz="2400" dirty="0"/>
              <a:t>の自然数をとり，それぞれ［ </a:t>
            </a:r>
            <a:r>
              <a:rPr lang="en-US" altLang="ja-JP" sz="2400" dirty="0">
                <a:solidFill>
                  <a:srgbClr val="FF0000"/>
                </a:solidFill>
              </a:rPr>
              <a:t>K</a:t>
            </a:r>
            <a:r>
              <a:rPr lang="ja-JP" altLang="en-US" sz="2400" dirty="0"/>
              <a:t>］殻，［ </a:t>
            </a:r>
            <a:r>
              <a:rPr lang="en-US" altLang="ja-JP" sz="2400" dirty="0">
                <a:solidFill>
                  <a:srgbClr val="FF0000"/>
                </a:solidFill>
              </a:rPr>
              <a:t>L</a:t>
            </a:r>
            <a:r>
              <a:rPr lang="ja-JP" altLang="en-US" sz="2400" dirty="0"/>
              <a:t>］殻， ［</a:t>
            </a:r>
            <a:r>
              <a:rPr lang="en-US" altLang="ja-JP" sz="2400" dirty="0">
                <a:solidFill>
                  <a:srgbClr val="FF0000"/>
                </a:solidFill>
              </a:rPr>
              <a:t>M</a:t>
            </a:r>
            <a:r>
              <a:rPr lang="ja-JP" altLang="en-US" sz="2400" dirty="0"/>
              <a:t> ］殻，・・の名称が付けられている．</a:t>
            </a:r>
          </a:p>
          <a:p>
            <a:r>
              <a:rPr lang="en-US" altLang="ja-JP" sz="2400" dirty="0"/>
              <a:t>6. </a:t>
            </a:r>
            <a:r>
              <a:rPr lang="ja-JP" altLang="en-US" sz="2400" dirty="0"/>
              <a:t>各殻によって収容できる電子数が異なり</a:t>
            </a:r>
            <a:r>
              <a:rPr lang="en-US" altLang="ja-JP" sz="2400" i="1" dirty="0"/>
              <a:t>n </a:t>
            </a:r>
            <a:r>
              <a:rPr lang="ja-JP" altLang="en-US" sz="2400" dirty="0"/>
              <a:t>に対し最大収容電子数は ［</a:t>
            </a:r>
            <a:r>
              <a:rPr lang="en-US" altLang="ja-JP" sz="2400" dirty="0">
                <a:solidFill>
                  <a:srgbClr val="FF0000"/>
                </a:solidFill>
              </a:rPr>
              <a:t>2n</a:t>
            </a:r>
            <a:r>
              <a:rPr lang="en-US" altLang="ja-JP" sz="2400" baseline="30000" dirty="0">
                <a:solidFill>
                  <a:srgbClr val="FF0000"/>
                </a:solidFill>
              </a:rPr>
              <a:t>2</a:t>
            </a:r>
            <a:r>
              <a:rPr lang="ja-JP" altLang="en-US" sz="2400" dirty="0"/>
              <a:t> ］ である．</a:t>
            </a:r>
          </a:p>
        </p:txBody>
      </p:sp>
      <p:sp>
        <p:nvSpPr>
          <p:cNvPr id="10" name="正方形/長方形 9"/>
          <p:cNvSpPr/>
          <p:nvPr/>
        </p:nvSpPr>
        <p:spPr>
          <a:xfrm>
            <a:off x="6143636" y="2214554"/>
            <a:ext cx="928694" cy="3571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42910" y="142852"/>
            <a:ext cx="8358246" cy="6540252"/>
          </a:xfrm>
          <a:prstGeom prst="rect">
            <a:avLst/>
          </a:prstGeom>
        </p:spPr>
        <p:txBody>
          <a:bodyPr wrap="square">
            <a:spAutoFit/>
          </a:bodyPr>
          <a:lstStyle/>
          <a:p>
            <a:r>
              <a:rPr lang="ja-JP" altLang="en-US" sz="2800" dirty="0"/>
              <a:t>３．方位量子数（</a:t>
            </a:r>
            <a:r>
              <a:rPr lang="en-US" altLang="ja-JP" sz="2800" dirty="0" err="1"/>
              <a:t>azimuthal</a:t>
            </a:r>
            <a:r>
              <a:rPr lang="en-US" altLang="ja-JP" sz="2800" dirty="0"/>
              <a:t> quantum number: </a:t>
            </a:r>
            <a:r>
              <a:rPr lang="en-US" altLang="ja-JP" sz="2800" i="1" dirty="0"/>
              <a:t>l</a:t>
            </a:r>
            <a:r>
              <a:rPr lang="ja-JP" altLang="en-US" sz="2800" dirty="0"/>
              <a:t>）</a:t>
            </a:r>
            <a:endParaRPr lang="en-US" altLang="ja-JP" sz="2800" dirty="0"/>
          </a:p>
          <a:p>
            <a:endParaRPr lang="ja-JP" altLang="en-US" sz="2300" b="1" i="1" dirty="0"/>
          </a:p>
          <a:p>
            <a:r>
              <a:rPr lang="ja-JP" altLang="en-US" sz="2300" dirty="0"/>
              <a:t>　方位量子数（</a:t>
            </a:r>
            <a:r>
              <a:rPr lang="en-US" altLang="ja-JP" sz="2300" i="1" dirty="0"/>
              <a:t>l</a:t>
            </a:r>
            <a:r>
              <a:rPr lang="ja-JP" altLang="en-US" sz="2300" dirty="0"/>
              <a:t>）は，電子の分布の大まかな形状を表す量子数である．</a:t>
            </a:r>
          </a:p>
          <a:p>
            <a:endParaRPr lang="en-US" altLang="ja-JP" sz="2300" dirty="0"/>
          </a:p>
          <a:p>
            <a:r>
              <a:rPr lang="ja-JP" altLang="en-US" sz="2300" i="1" dirty="0"/>
              <a:t>　</a:t>
            </a:r>
            <a:r>
              <a:rPr lang="en-US" altLang="ja-JP" sz="2300" i="1" dirty="0"/>
              <a:t>l</a:t>
            </a:r>
            <a:r>
              <a:rPr lang="ja-JP" altLang="en-US" sz="2300" dirty="0"/>
              <a:t>は主量子数</a:t>
            </a:r>
            <a:r>
              <a:rPr lang="en-US" altLang="ja-JP" sz="2300" i="1" dirty="0"/>
              <a:t>n</a:t>
            </a:r>
            <a:r>
              <a:rPr lang="ja-JP" altLang="en-US" sz="2300" dirty="0" err="1"/>
              <a:t>に依</a:t>
            </a:r>
            <a:r>
              <a:rPr lang="ja-JP" altLang="en-US" sz="2300" dirty="0"/>
              <a:t>存し，</a:t>
            </a:r>
            <a:r>
              <a:rPr lang="en-US" altLang="ja-JP" sz="2300" i="1" dirty="0"/>
              <a:t>n</a:t>
            </a:r>
            <a:r>
              <a:rPr lang="ja-JP" altLang="en-US" sz="2300" dirty="0"/>
              <a:t>がきまると， </a:t>
            </a:r>
            <a:r>
              <a:rPr lang="en-US" altLang="ja-JP" sz="2300" dirty="0"/>
              <a:t>0</a:t>
            </a:r>
            <a:r>
              <a:rPr lang="ja-JP" altLang="en-US" sz="2300" dirty="0" err="1"/>
              <a:t>，</a:t>
            </a:r>
            <a:r>
              <a:rPr lang="en-US" altLang="ja-JP" sz="2300" dirty="0"/>
              <a:t>1</a:t>
            </a:r>
            <a:r>
              <a:rPr lang="ja-JP" altLang="en-US" sz="2300" dirty="0" err="1"/>
              <a:t>，</a:t>
            </a:r>
            <a:r>
              <a:rPr lang="en-US" altLang="ja-JP" sz="2300" dirty="0"/>
              <a:t>2</a:t>
            </a:r>
            <a:r>
              <a:rPr lang="ja-JP" altLang="en-US" sz="2300" dirty="0" err="1"/>
              <a:t>，</a:t>
            </a:r>
            <a:r>
              <a:rPr lang="ja-JP" altLang="en-US" sz="2300" dirty="0"/>
              <a:t>・・</a:t>
            </a:r>
            <a:r>
              <a:rPr lang="en-US" altLang="ja-JP" sz="2300" dirty="0"/>
              <a:t>n-1</a:t>
            </a:r>
            <a:r>
              <a:rPr lang="ja-JP" altLang="en-US" sz="2300" dirty="0" err="1"/>
              <a:t>までの</a:t>
            </a:r>
            <a:r>
              <a:rPr lang="ja-JP" altLang="en-US" sz="2300" dirty="0"/>
              <a:t>値を</a:t>
            </a:r>
          </a:p>
          <a:p>
            <a:r>
              <a:rPr lang="ja-JP" altLang="en-US" sz="2300" dirty="0"/>
              <a:t>とる． </a:t>
            </a:r>
            <a:r>
              <a:rPr lang="en-US" altLang="ja-JP" sz="2300" i="1" dirty="0"/>
              <a:t>n</a:t>
            </a:r>
            <a:r>
              <a:rPr lang="en-US" altLang="ja-JP" sz="2300" dirty="0"/>
              <a:t>=1</a:t>
            </a:r>
            <a:r>
              <a:rPr lang="ja-JP" altLang="en-US" sz="2300" dirty="0"/>
              <a:t>なら，</a:t>
            </a:r>
            <a:r>
              <a:rPr lang="en-US" altLang="ja-JP" sz="2300" i="1" dirty="0"/>
              <a:t>l</a:t>
            </a:r>
            <a:r>
              <a:rPr lang="ja-JP" altLang="en-US" sz="2300" dirty="0"/>
              <a:t>は</a:t>
            </a:r>
            <a:r>
              <a:rPr lang="en-US" altLang="ja-JP" sz="2300" dirty="0"/>
              <a:t>0</a:t>
            </a:r>
            <a:r>
              <a:rPr lang="ja-JP" altLang="en-US" sz="2300" dirty="0"/>
              <a:t>のみ，</a:t>
            </a:r>
            <a:r>
              <a:rPr lang="en-US" altLang="ja-JP" sz="2300" i="1" dirty="0"/>
              <a:t>n=</a:t>
            </a:r>
            <a:r>
              <a:rPr lang="en-US" altLang="ja-JP" sz="2300" dirty="0"/>
              <a:t>2</a:t>
            </a:r>
            <a:r>
              <a:rPr lang="ja-JP" altLang="en-US" sz="2300" dirty="0"/>
              <a:t>なら，</a:t>
            </a:r>
            <a:r>
              <a:rPr lang="en-US" altLang="ja-JP" sz="2300" i="1" dirty="0"/>
              <a:t>l</a:t>
            </a:r>
            <a:r>
              <a:rPr lang="ja-JP" altLang="en-US" sz="2300" dirty="0"/>
              <a:t>は</a:t>
            </a:r>
            <a:r>
              <a:rPr lang="en-US" altLang="ja-JP" sz="2300" dirty="0"/>
              <a:t>0</a:t>
            </a:r>
            <a:r>
              <a:rPr lang="ja-JP" altLang="en-US" sz="2300" dirty="0"/>
              <a:t>と</a:t>
            </a:r>
            <a:r>
              <a:rPr lang="en-US" altLang="ja-JP" sz="2300" dirty="0"/>
              <a:t>1</a:t>
            </a:r>
            <a:r>
              <a:rPr lang="ja-JP" altLang="en-US" sz="2300" dirty="0" err="1"/>
              <a:t>，</a:t>
            </a:r>
            <a:r>
              <a:rPr lang="ja-JP" altLang="en-US" sz="2300" dirty="0"/>
              <a:t>さらに</a:t>
            </a:r>
            <a:r>
              <a:rPr lang="en-US" altLang="ja-JP" sz="2300" i="1" dirty="0"/>
              <a:t>n=</a:t>
            </a:r>
            <a:r>
              <a:rPr lang="en-US" altLang="ja-JP" sz="2300" dirty="0"/>
              <a:t>3</a:t>
            </a:r>
            <a:r>
              <a:rPr lang="ja-JP" altLang="en-US" sz="2300" dirty="0"/>
              <a:t>なら，</a:t>
            </a:r>
            <a:r>
              <a:rPr lang="en-US" altLang="ja-JP" sz="2300" i="1" dirty="0"/>
              <a:t>l</a:t>
            </a:r>
            <a:r>
              <a:rPr lang="ja-JP" altLang="en-US" sz="2300" dirty="0"/>
              <a:t>は</a:t>
            </a:r>
            <a:r>
              <a:rPr lang="en-US" altLang="ja-JP" sz="2300" dirty="0"/>
              <a:t>0</a:t>
            </a:r>
            <a:r>
              <a:rPr lang="ja-JP" altLang="en-US" sz="2300" dirty="0"/>
              <a:t>と</a:t>
            </a:r>
            <a:r>
              <a:rPr lang="en-US" altLang="ja-JP" sz="2300" dirty="0"/>
              <a:t>1</a:t>
            </a:r>
            <a:r>
              <a:rPr lang="ja-JP" altLang="en-US" sz="2300" dirty="0"/>
              <a:t>と</a:t>
            </a:r>
            <a:r>
              <a:rPr lang="en-US" altLang="ja-JP" sz="2300" dirty="0"/>
              <a:t>2</a:t>
            </a:r>
            <a:r>
              <a:rPr lang="ja-JP" altLang="en-US" sz="2300" dirty="0"/>
              <a:t>という意味である．</a:t>
            </a:r>
            <a:endParaRPr lang="en-US" altLang="ja-JP" sz="2300" dirty="0"/>
          </a:p>
          <a:p>
            <a:r>
              <a:rPr lang="ja-JP" altLang="en-US" sz="2300" i="1" dirty="0"/>
              <a:t>　</a:t>
            </a:r>
            <a:r>
              <a:rPr lang="en-US" altLang="ja-JP" sz="2300" i="1" dirty="0"/>
              <a:t>l</a:t>
            </a:r>
            <a:r>
              <a:rPr lang="ja-JP" altLang="en-US" sz="2300" i="1" dirty="0"/>
              <a:t>＝</a:t>
            </a:r>
            <a:r>
              <a:rPr lang="en-US" altLang="ja-JP" sz="2300" dirty="0"/>
              <a:t>0</a:t>
            </a:r>
            <a:r>
              <a:rPr lang="ja-JP" altLang="en-US" sz="2300" dirty="0" err="1"/>
              <a:t>，</a:t>
            </a:r>
            <a:r>
              <a:rPr lang="en-US" altLang="ja-JP" sz="2300" dirty="0"/>
              <a:t>1</a:t>
            </a:r>
            <a:r>
              <a:rPr lang="ja-JP" altLang="en-US" sz="2300" dirty="0" err="1"/>
              <a:t>，</a:t>
            </a:r>
            <a:r>
              <a:rPr lang="en-US" altLang="ja-JP" sz="2300" dirty="0"/>
              <a:t>2</a:t>
            </a:r>
            <a:r>
              <a:rPr lang="ja-JP" altLang="en-US" sz="2300" dirty="0" err="1"/>
              <a:t>，</a:t>
            </a:r>
            <a:r>
              <a:rPr lang="en-US" altLang="ja-JP" sz="2300" dirty="0"/>
              <a:t>3</a:t>
            </a:r>
            <a:r>
              <a:rPr lang="ja-JP" altLang="en-US" sz="2300" dirty="0" err="1"/>
              <a:t>，</a:t>
            </a:r>
            <a:r>
              <a:rPr lang="ja-JP" altLang="en-US" sz="2300" dirty="0"/>
              <a:t>について</a:t>
            </a:r>
            <a:r>
              <a:rPr lang="en-US" altLang="ja-JP" sz="2300" i="1" dirty="0"/>
              <a:t>s</a:t>
            </a:r>
            <a:r>
              <a:rPr lang="ja-JP" altLang="en-US" sz="2300" i="1" dirty="0" err="1"/>
              <a:t>，</a:t>
            </a:r>
            <a:r>
              <a:rPr lang="en-US" altLang="ja-JP" sz="2300" i="1" dirty="0"/>
              <a:t>p</a:t>
            </a:r>
            <a:r>
              <a:rPr lang="ja-JP" altLang="en-US" sz="2300" i="1" dirty="0" err="1"/>
              <a:t>，</a:t>
            </a:r>
            <a:r>
              <a:rPr lang="en-US" altLang="ja-JP" sz="2300" i="1" dirty="0"/>
              <a:t>d</a:t>
            </a:r>
            <a:r>
              <a:rPr lang="ja-JP" altLang="en-US" sz="2300" i="1" dirty="0" err="1"/>
              <a:t>，</a:t>
            </a:r>
            <a:r>
              <a:rPr lang="en-US" altLang="ja-JP" sz="2300" i="1" dirty="0"/>
              <a:t>f</a:t>
            </a:r>
            <a:r>
              <a:rPr lang="ja-JP" altLang="en-US" sz="2300" i="1" dirty="0" err="1"/>
              <a:t>，</a:t>
            </a:r>
            <a:r>
              <a:rPr lang="ja-JP" altLang="en-US" sz="2300" i="1" dirty="0"/>
              <a:t>・</a:t>
            </a:r>
            <a:r>
              <a:rPr lang="ja-JP" altLang="en-US" sz="2300" dirty="0"/>
              <a:t>・の記号がつけられている．</a:t>
            </a:r>
            <a:endParaRPr lang="en-US" altLang="ja-JP" sz="2300" dirty="0"/>
          </a:p>
          <a:p>
            <a:endParaRPr lang="en-US" altLang="ja-JP" sz="2300" i="1" dirty="0"/>
          </a:p>
          <a:p>
            <a:endParaRPr lang="ja-JP" altLang="en-US" sz="2300" i="1" dirty="0"/>
          </a:p>
          <a:p>
            <a:r>
              <a:rPr lang="ja-JP" altLang="en-US" sz="2300" dirty="0"/>
              <a:t>　</a:t>
            </a:r>
            <a:endParaRPr lang="en-US" altLang="ja-JP" sz="2300" dirty="0"/>
          </a:p>
          <a:p>
            <a:endParaRPr lang="en-US" altLang="ja-JP" sz="2300" i="1" dirty="0"/>
          </a:p>
          <a:p>
            <a:r>
              <a:rPr lang="en-US" altLang="ja-JP" sz="2300" i="1" dirty="0"/>
              <a:t>s</a:t>
            </a:r>
            <a:r>
              <a:rPr lang="ja-JP" altLang="en-US" sz="2300" dirty="0"/>
              <a:t>型の軌道は球形，</a:t>
            </a:r>
            <a:r>
              <a:rPr lang="en-US" altLang="ja-JP" sz="2300" i="1" dirty="0"/>
              <a:t>p</a:t>
            </a:r>
            <a:r>
              <a:rPr lang="ja-JP" altLang="en-US" sz="2300" dirty="0"/>
              <a:t>型の</a:t>
            </a:r>
            <a:endParaRPr lang="en-US" altLang="ja-JP" sz="2300" dirty="0"/>
          </a:p>
          <a:p>
            <a:r>
              <a:rPr lang="ja-JP" altLang="en-US" sz="2300" dirty="0"/>
              <a:t>軌道は亜鈴状である（右</a:t>
            </a:r>
            <a:endParaRPr lang="en-US" altLang="ja-JP" sz="2300" dirty="0"/>
          </a:p>
          <a:p>
            <a:r>
              <a:rPr lang="ja-JP" altLang="en-US" sz="2300" dirty="0"/>
              <a:t>図）．</a:t>
            </a:r>
            <a:r>
              <a:rPr lang="en-US" altLang="ja-JP" sz="2300" i="1" dirty="0"/>
              <a:t>d</a:t>
            </a:r>
            <a:r>
              <a:rPr lang="ja-JP" altLang="en-US" sz="2300" i="1" dirty="0" err="1"/>
              <a:t>，</a:t>
            </a:r>
            <a:r>
              <a:rPr lang="en-US" altLang="ja-JP" sz="2300" i="1" dirty="0"/>
              <a:t>f</a:t>
            </a:r>
            <a:r>
              <a:rPr lang="ja-JP" altLang="en-US" sz="2300" dirty="0"/>
              <a:t>・・になるに従い，</a:t>
            </a:r>
            <a:endParaRPr lang="en-US" altLang="ja-JP" sz="2300" dirty="0"/>
          </a:p>
          <a:p>
            <a:r>
              <a:rPr lang="ja-JP" altLang="en-US" sz="2300" dirty="0"/>
              <a:t>原子軌道の形状はより複</a:t>
            </a:r>
            <a:endParaRPr lang="en-US" altLang="ja-JP" sz="2300" dirty="0"/>
          </a:p>
          <a:p>
            <a:r>
              <a:rPr lang="ja-JP" altLang="en-US" sz="2300" dirty="0"/>
              <a:t>雑になる．</a:t>
            </a:r>
          </a:p>
        </p:txBody>
      </p:sp>
      <p:pic>
        <p:nvPicPr>
          <p:cNvPr id="2050" name="Picture 2"/>
          <p:cNvPicPr>
            <a:picLocks noChangeAspect="1" noChangeArrowheads="1"/>
          </p:cNvPicPr>
          <p:nvPr/>
        </p:nvPicPr>
        <p:blipFill>
          <a:blip r:embed="rId2" cstate="print"/>
          <a:srcRect/>
          <a:stretch>
            <a:fillRect/>
          </a:stretch>
        </p:blipFill>
        <p:spPr bwMode="auto">
          <a:xfrm>
            <a:off x="4000496" y="4857760"/>
            <a:ext cx="5153025" cy="1609725"/>
          </a:xfrm>
          <a:prstGeom prst="rect">
            <a:avLst/>
          </a:prstGeom>
          <a:noFill/>
          <a:ln w="9525">
            <a:noFill/>
            <a:miter lim="800000"/>
            <a:headEnd/>
            <a:tailEnd/>
          </a:ln>
        </p:spPr>
      </p:pic>
      <p:sp>
        <p:nvSpPr>
          <p:cNvPr id="5" name="テキスト ボックス 4"/>
          <p:cNvSpPr txBox="1"/>
          <p:nvPr/>
        </p:nvSpPr>
        <p:spPr>
          <a:xfrm>
            <a:off x="3214678" y="4000504"/>
            <a:ext cx="3179075" cy="707886"/>
          </a:xfrm>
          <a:prstGeom prst="rect">
            <a:avLst/>
          </a:prstGeom>
          <a:noFill/>
        </p:spPr>
        <p:txBody>
          <a:bodyPr wrap="none" rtlCol="0">
            <a:spAutoFit/>
          </a:bodyPr>
          <a:lstStyle/>
          <a:p>
            <a:r>
              <a:rPr lang="en-US" altLang="ja-JP" sz="2000" b="1" dirty="0"/>
              <a:t>L</a:t>
            </a:r>
            <a:r>
              <a:rPr lang="en-US" altLang="ja-JP" sz="2000" b="1" i="1" dirty="0"/>
              <a:t>, n</a:t>
            </a:r>
            <a:r>
              <a:rPr lang="en-US" altLang="ja-JP" sz="2000" b="1" dirty="0"/>
              <a:t>=2, </a:t>
            </a:r>
            <a:r>
              <a:rPr lang="en-US" altLang="ja-JP" sz="2000" b="1" i="1" dirty="0"/>
              <a:t>l</a:t>
            </a:r>
            <a:r>
              <a:rPr lang="en-US" altLang="ja-JP" sz="2000" b="1" dirty="0"/>
              <a:t>=0,1            </a:t>
            </a:r>
            <a:r>
              <a:rPr kumimoji="1" lang="en-US" altLang="ja-JP" sz="2000" b="1" dirty="0"/>
              <a:t>2s, 2p</a:t>
            </a:r>
          </a:p>
          <a:p>
            <a:r>
              <a:rPr lang="en-US" altLang="ja-JP" sz="2000" b="1" dirty="0"/>
              <a:t>M</a:t>
            </a:r>
            <a:r>
              <a:rPr lang="en-US" altLang="ja-JP" sz="2000" b="1" i="1" dirty="0"/>
              <a:t>, n</a:t>
            </a:r>
            <a:r>
              <a:rPr lang="en-US" altLang="ja-JP" sz="2000" b="1" dirty="0"/>
              <a:t>=3, </a:t>
            </a:r>
            <a:r>
              <a:rPr lang="en-US" altLang="ja-JP" sz="2000" b="1" i="1" dirty="0"/>
              <a:t>l</a:t>
            </a:r>
            <a:r>
              <a:rPr lang="en-US" altLang="ja-JP" sz="2000" b="1" dirty="0"/>
              <a:t>=0,1,2       3s, 3p, 3d</a:t>
            </a:r>
            <a:endParaRPr kumimoji="1" lang="ja-JP" altLang="en-US" sz="2000" b="1" dirty="0"/>
          </a:p>
        </p:txBody>
      </p:sp>
      <p:cxnSp>
        <p:nvCxnSpPr>
          <p:cNvPr id="14" name="直線矢印コネクタ 13"/>
          <p:cNvCxnSpPr/>
          <p:nvPr/>
        </p:nvCxnSpPr>
        <p:spPr>
          <a:xfrm rot="16200000" flipH="1">
            <a:off x="5000628" y="3929066"/>
            <a:ext cx="214314" cy="21431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6" name="直線矢印コネクタ 15"/>
          <p:cNvCxnSpPr/>
          <p:nvPr/>
        </p:nvCxnSpPr>
        <p:spPr>
          <a:xfrm rot="5400000">
            <a:off x="5286380" y="3928272"/>
            <a:ext cx="285752"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7" name="正方形/長方形 16"/>
          <p:cNvSpPr/>
          <p:nvPr/>
        </p:nvSpPr>
        <p:spPr>
          <a:xfrm>
            <a:off x="4643438" y="3643314"/>
            <a:ext cx="538930" cy="369332"/>
          </a:xfrm>
          <a:prstGeom prst="rect">
            <a:avLst/>
          </a:prstGeom>
        </p:spPr>
        <p:txBody>
          <a:bodyPr wrap="none">
            <a:spAutoFit/>
          </a:bodyPr>
          <a:lstStyle/>
          <a:p>
            <a:r>
              <a:rPr lang="en-US" altLang="ja-JP" b="1" i="1" dirty="0"/>
              <a:t>n</a:t>
            </a:r>
            <a:r>
              <a:rPr lang="en-US" altLang="ja-JP" b="1" dirty="0"/>
              <a:t>=2</a:t>
            </a:r>
            <a:endParaRPr lang="ja-JP" altLang="en-US" dirty="0"/>
          </a:p>
        </p:txBody>
      </p:sp>
      <p:sp>
        <p:nvSpPr>
          <p:cNvPr id="18" name="正方形/長方形 17"/>
          <p:cNvSpPr/>
          <p:nvPr/>
        </p:nvSpPr>
        <p:spPr>
          <a:xfrm>
            <a:off x="5170364" y="3488296"/>
            <a:ext cx="473206" cy="369332"/>
          </a:xfrm>
          <a:prstGeom prst="rect">
            <a:avLst/>
          </a:prstGeom>
        </p:spPr>
        <p:txBody>
          <a:bodyPr wrap="none">
            <a:spAutoFit/>
          </a:bodyPr>
          <a:lstStyle/>
          <a:p>
            <a:r>
              <a:rPr lang="en-US" altLang="ja-JP" b="1" i="1" dirty="0"/>
              <a:t>l</a:t>
            </a:r>
            <a:r>
              <a:rPr lang="en-US" altLang="ja-JP" b="1" dirty="0"/>
              <a:t>=0</a:t>
            </a:r>
            <a:endParaRPr lang="ja-JP" altLang="en-US" dirty="0"/>
          </a:p>
        </p:txBody>
      </p:sp>
      <p:sp>
        <p:nvSpPr>
          <p:cNvPr id="20" name="正方形/長方形 19"/>
          <p:cNvSpPr/>
          <p:nvPr/>
        </p:nvSpPr>
        <p:spPr>
          <a:xfrm>
            <a:off x="6429388" y="4286256"/>
            <a:ext cx="473206" cy="369332"/>
          </a:xfrm>
          <a:prstGeom prst="rect">
            <a:avLst/>
          </a:prstGeom>
        </p:spPr>
        <p:txBody>
          <a:bodyPr wrap="none">
            <a:spAutoFit/>
          </a:bodyPr>
          <a:lstStyle/>
          <a:p>
            <a:r>
              <a:rPr lang="en-US" altLang="ja-JP" b="1" i="1" dirty="0"/>
              <a:t>l</a:t>
            </a:r>
            <a:r>
              <a:rPr lang="en-US" altLang="ja-JP" b="1" dirty="0"/>
              <a:t>=2</a:t>
            </a:r>
            <a:endParaRPr lang="ja-JP" altLang="en-US" dirty="0"/>
          </a:p>
        </p:txBody>
      </p:sp>
      <p:cxnSp>
        <p:nvCxnSpPr>
          <p:cNvPr id="22" name="直線矢印コネクタ 21"/>
          <p:cNvCxnSpPr/>
          <p:nvPr/>
        </p:nvCxnSpPr>
        <p:spPr>
          <a:xfrm rot="5400000">
            <a:off x="5822165" y="3893347"/>
            <a:ext cx="285752" cy="21431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4" name="直線矢印コネクタ 23"/>
          <p:cNvCxnSpPr/>
          <p:nvPr/>
        </p:nvCxnSpPr>
        <p:spPr>
          <a:xfrm rot="10800000">
            <a:off x="6286513" y="4500570"/>
            <a:ext cx="214314"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5" name="正方形/長方形 24"/>
          <p:cNvSpPr/>
          <p:nvPr/>
        </p:nvSpPr>
        <p:spPr>
          <a:xfrm>
            <a:off x="5929322" y="3500438"/>
            <a:ext cx="473206" cy="369332"/>
          </a:xfrm>
          <a:prstGeom prst="rect">
            <a:avLst/>
          </a:prstGeom>
        </p:spPr>
        <p:txBody>
          <a:bodyPr wrap="none">
            <a:spAutoFit/>
          </a:bodyPr>
          <a:lstStyle/>
          <a:p>
            <a:r>
              <a:rPr lang="en-US" altLang="ja-JP" b="1" i="1" dirty="0"/>
              <a:t>l</a:t>
            </a:r>
            <a:r>
              <a:rPr lang="en-US" altLang="ja-JP" b="1" dirty="0"/>
              <a:t>=1</a:t>
            </a:r>
            <a:endParaRPr lang="ja-JP" altLang="en-US" dirty="0"/>
          </a:p>
        </p:txBody>
      </p:sp>
      <p:sp>
        <p:nvSpPr>
          <p:cNvPr id="27" name="左中かっこ 26"/>
          <p:cNvSpPr/>
          <p:nvPr/>
        </p:nvSpPr>
        <p:spPr>
          <a:xfrm flipH="1">
            <a:off x="6929454" y="4071942"/>
            <a:ext cx="142876" cy="571504"/>
          </a:xfrm>
          <a:prstGeom prst="leftBrace">
            <a:avLst/>
          </a:prstGeom>
        </p:spPr>
        <p:style>
          <a:lnRef idx="2">
            <a:schemeClr val="accent4"/>
          </a:lnRef>
          <a:fillRef idx="0">
            <a:schemeClr val="accent4"/>
          </a:fillRef>
          <a:effectRef idx="1">
            <a:schemeClr val="accent4"/>
          </a:effectRef>
          <a:fontRef idx="minor">
            <a:schemeClr val="tx1"/>
          </a:fontRef>
        </p:style>
        <p:txBody>
          <a:bodyPr rtlCol="0" anchor="ctr"/>
          <a:lstStyle/>
          <a:p>
            <a:pPr algn="ctr"/>
            <a:endParaRPr kumimoji="1" lang="ja-JP" altLang="en-US"/>
          </a:p>
        </p:txBody>
      </p:sp>
      <p:sp>
        <p:nvSpPr>
          <p:cNvPr id="28" name="左中かっこ 27"/>
          <p:cNvSpPr/>
          <p:nvPr/>
        </p:nvSpPr>
        <p:spPr>
          <a:xfrm>
            <a:off x="3071802" y="4071942"/>
            <a:ext cx="142876" cy="571504"/>
          </a:xfrm>
          <a:prstGeom prst="leftBrace">
            <a:avLst/>
          </a:prstGeom>
        </p:spPr>
        <p:style>
          <a:lnRef idx="2">
            <a:schemeClr val="accent4"/>
          </a:lnRef>
          <a:fillRef idx="0">
            <a:schemeClr val="accent4"/>
          </a:fillRef>
          <a:effectRef idx="1">
            <a:schemeClr val="accent4"/>
          </a:effectRef>
          <a:fontRef idx="minor">
            <a:schemeClr val="tx1"/>
          </a:fontRef>
        </p:style>
        <p:txBody>
          <a:bodyPr rtlCol="0" anchor="ctr"/>
          <a:lstStyle/>
          <a:p>
            <a:pPr algn="ctr"/>
            <a:endParaRPr kumimoji="1" lang="ja-JP" altLang="en-US"/>
          </a:p>
        </p:txBody>
      </p:sp>
      <p:sp>
        <p:nvSpPr>
          <p:cNvPr id="29" name="テキスト ボックス 28"/>
          <p:cNvSpPr txBox="1"/>
          <p:nvPr/>
        </p:nvSpPr>
        <p:spPr>
          <a:xfrm>
            <a:off x="2194639" y="4143380"/>
            <a:ext cx="877163" cy="369332"/>
          </a:xfrm>
          <a:prstGeom prst="rect">
            <a:avLst/>
          </a:prstGeom>
          <a:noFill/>
        </p:spPr>
        <p:txBody>
          <a:bodyPr wrap="none" rtlCol="0">
            <a:spAutoFit/>
          </a:bodyPr>
          <a:lstStyle/>
          <a:p>
            <a:r>
              <a:rPr lang="ja-JP" altLang="en-US" dirty="0"/>
              <a:t>電子殻</a:t>
            </a:r>
            <a:endParaRPr kumimoji="1"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00034" y="428604"/>
            <a:ext cx="8358246" cy="6001643"/>
          </a:xfrm>
          <a:prstGeom prst="rect">
            <a:avLst/>
          </a:prstGeom>
        </p:spPr>
        <p:txBody>
          <a:bodyPr wrap="square">
            <a:spAutoFit/>
          </a:bodyPr>
          <a:lstStyle/>
          <a:p>
            <a:r>
              <a:rPr lang="ja-JP" altLang="en-US" sz="2400" dirty="0"/>
              <a:t>問題</a:t>
            </a:r>
            <a:r>
              <a:rPr lang="en-US" altLang="ja-JP" sz="2400" dirty="0"/>
              <a:t>2</a:t>
            </a:r>
            <a:r>
              <a:rPr lang="ja-JP" altLang="en-US" sz="2400" dirty="0" err="1"/>
              <a:t>．</a:t>
            </a:r>
            <a:r>
              <a:rPr lang="ja-JP" altLang="en-US" sz="2400" dirty="0"/>
              <a:t> 次の［      ］の中を適切な単語あるいは記号で埋めよ．</a:t>
            </a:r>
            <a:endParaRPr lang="en-US" altLang="ja-JP" sz="2400" dirty="0"/>
          </a:p>
          <a:p>
            <a:endParaRPr lang="ja-JP" altLang="en-US" sz="2400" dirty="0"/>
          </a:p>
          <a:p>
            <a:r>
              <a:rPr lang="en-US" altLang="ja-JP" sz="2400" dirty="0"/>
              <a:t>1. </a:t>
            </a:r>
            <a:r>
              <a:rPr lang="ja-JP" altLang="en-US" sz="2400" dirty="0"/>
              <a:t>方位量子数 </a:t>
            </a:r>
            <a:r>
              <a:rPr lang="en-US" altLang="ja-JP" sz="2400" i="1" dirty="0"/>
              <a:t>l =0 </a:t>
            </a:r>
            <a:r>
              <a:rPr lang="ja-JP" altLang="en-US" sz="2400" dirty="0"/>
              <a:t>の原子軌道は球状であり，［  </a:t>
            </a:r>
            <a:r>
              <a:rPr lang="en-US" altLang="ja-JP" sz="2400" i="1" dirty="0">
                <a:solidFill>
                  <a:srgbClr val="FF0000"/>
                </a:solidFill>
              </a:rPr>
              <a:t>s </a:t>
            </a:r>
            <a:r>
              <a:rPr lang="ja-JP" altLang="en-US" sz="2400" dirty="0"/>
              <a:t>］軌道とよばれる．</a:t>
            </a:r>
          </a:p>
          <a:p>
            <a:r>
              <a:rPr lang="en-US" altLang="ja-JP" sz="2400" dirty="0"/>
              <a:t>2. </a:t>
            </a:r>
            <a:r>
              <a:rPr lang="ja-JP" altLang="en-US" sz="2400" dirty="0"/>
              <a:t>一般に主量子数 </a:t>
            </a:r>
            <a:r>
              <a:rPr lang="en-US" altLang="ja-JP" sz="2400" i="1" dirty="0"/>
              <a:t>n </a:t>
            </a:r>
            <a:r>
              <a:rPr lang="ja-JP" altLang="en-US" sz="2400" dirty="0"/>
              <a:t>に対し，方位量子数 </a:t>
            </a:r>
            <a:r>
              <a:rPr lang="en-US" altLang="ja-JP" sz="2400" i="1" dirty="0"/>
              <a:t>l</a:t>
            </a:r>
            <a:r>
              <a:rPr lang="en-US" altLang="ja-JP" sz="2400" dirty="0"/>
              <a:t> </a:t>
            </a:r>
            <a:r>
              <a:rPr lang="ja-JP" altLang="en-US" sz="2400" dirty="0"/>
              <a:t>は，［ </a:t>
            </a:r>
            <a:r>
              <a:rPr lang="en-US" altLang="ja-JP" sz="2400" dirty="0">
                <a:solidFill>
                  <a:srgbClr val="FF0000"/>
                </a:solidFill>
              </a:rPr>
              <a:t>0, 1, 2, </a:t>
            </a:r>
            <a:r>
              <a:rPr lang="ja-JP" altLang="en-US" sz="2400" dirty="0">
                <a:solidFill>
                  <a:srgbClr val="FF0000"/>
                </a:solidFill>
              </a:rPr>
              <a:t>・・</a:t>
            </a:r>
            <a:r>
              <a:rPr lang="en-US" altLang="ja-JP" sz="2400" dirty="0">
                <a:solidFill>
                  <a:srgbClr val="FF0000"/>
                </a:solidFill>
              </a:rPr>
              <a:t>, </a:t>
            </a:r>
            <a:r>
              <a:rPr lang="en-US" altLang="ja-JP" sz="2400" i="1" dirty="0">
                <a:solidFill>
                  <a:srgbClr val="FF0000"/>
                </a:solidFill>
              </a:rPr>
              <a:t>n</a:t>
            </a:r>
            <a:r>
              <a:rPr lang="en-US" altLang="ja-JP" sz="2400" dirty="0">
                <a:solidFill>
                  <a:srgbClr val="FF0000"/>
                </a:solidFill>
              </a:rPr>
              <a:t>-1</a:t>
            </a:r>
            <a:r>
              <a:rPr lang="ja-JP" altLang="en-US" sz="2400" dirty="0">
                <a:solidFill>
                  <a:srgbClr val="FF0000"/>
                </a:solidFill>
              </a:rPr>
              <a:t> </a:t>
            </a:r>
            <a:r>
              <a:rPr lang="ja-JP" altLang="en-US" sz="2400" dirty="0"/>
              <a:t>］だけある．</a:t>
            </a:r>
          </a:p>
          <a:p>
            <a:r>
              <a:rPr lang="en-US" altLang="ja-JP" sz="2400" dirty="0"/>
              <a:t>3. L </a:t>
            </a:r>
            <a:r>
              <a:rPr lang="ja-JP" altLang="en-US" sz="2400" dirty="0"/>
              <a:t>殻の電子殻は主量子数＝［  </a:t>
            </a:r>
            <a:r>
              <a:rPr lang="en-US" altLang="ja-JP" sz="2400" dirty="0">
                <a:solidFill>
                  <a:srgbClr val="FF0000"/>
                </a:solidFill>
              </a:rPr>
              <a:t>2</a:t>
            </a:r>
            <a:r>
              <a:rPr lang="en-US" altLang="ja-JP" sz="2400" dirty="0"/>
              <a:t> </a:t>
            </a:r>
            <a:r>
              <a:rPr lang="ja-JP" altLang="en-US" sz="2400" dirty="0"/>
              <a:t>］に対応する．</a:t>
            </a:r>
            <a:r>
              <a:rPr lang="en-US" altLang="ja-JP" sz="2400" dirty="0"/>
              <a:t>L </a:t>
            </a:r>
            <a:r>
              <a:rPr lang="ja-JP" altLang="en-US" sz="2400" dirty="0"/>
              <a:t>殻に方位量子数は，［ </a:t>
            </a:r>
            <a:r>
              <a:rPr lang="en-US" altLang="ja-JP" sz="2400" dirty="0">
                <a:solidFill>
                  <a:srgbClr val="FF0000"/>
                </a:solidFill>
              </a:rPr>
              <a:t>0</a:t>
            </a:r>
            <a:r>
              <a:rPr lang="en-US" altLang="ja-JP" sz="2400" dirty="0"/>
              <a:t> </a:t>
            </a:r>
            <a:r>
              <a:rPr lang="ja-JP" altLang="en-US" sz="2400" dirty="0"/>
              <a:t>］，［ </a:t>
            </a:r>
            <a:r>
              <a:rPr lang="en-US" altLang="ja-JP" sz="2400" dirty="0">
                <a:solidFill>
                  <a:srgbClr val="FF0000"/>
                </a:solidFill>
              </a:rPr>
              <a:t>1</a:t>
            </a:r>
            <a:r>
              <a:rPr lang="ja-JP" altLang="en-US" sz="2400" dirty="0"/>
              <a:t> ］の状態がありそれぞれ主量子数 ［  </a:t>
            </a:r>
            <a:r>
              <a:rPr lang="en-US" altLang="ja-JP" sz="2400" dirty="0">
                <a:solidFill>
                  <a:srgbClr val="FF0000"/>
                </a:solidFill>
              </a:rPr>
              <a:t>2</a:t>
            </a:r>
            <a:r>
              <a:rPr lang="en-US" altLang="ja-JP" sz="2400" dirty="0"/>
              <a:t> </a:t>
            </a:r>
            <a:r>
              <a:rPr lang="ja-JP" altLang="en-US" sz="2400" dirty="0"/>
              <a:t>］を併記して［  </a:t>
            </a:r>
            <a:r>
              <a:rPr lang="en-US" altLang="ja-JP" sz="2400" dirty="0">
                <a:solidFill>
                  <a:srgbClr val="FF0000"/>
                </a:solidFill>
              </a:rPr>
              <a:t>2</a:t>
            </a:r>
            <a:r>
              <a:rPr lang="en-US" altLang="ja-JP" sz="2400" i="1" dirty="0">
                <a:solidFill>
                  <a:srgbClr val="FF0000"/>
                </a:solidFill>
              </a:rPr>
              <a:t>s</a:t>
            </a:r>
            <a:r>
              <a:rPr lang="en-US" altLang="ja-JP" sz="2400" dirty="0"/>
              <a:t> </a:t>
            </a:r>
            <a:r>
              <a:rPr lang="ja-JP" altLang="en-US" sz="2400" dirty="0"/>
              <a:t>］と［ </a:t>
            </a:r>
            <a:r>
              <a:rPr lang="en-US" altLang="ja-JP" sz="2400" dirty="0">
                <a:solidFill>
                  <a:srgbClr val="FF0000"/>
                </a:solidFill>
              </a:rPr>
              <a:t>2</a:t>
            </a:r>
            <a:r>
              <a:rPr lang="en-US" altLang="ja-JP" sz="2400" i="1" dirty="0">
                <a:solidFill>
                  <a:srgbClr val="FF0000"/>
                </a:solidFill>
              </a:rPr>
              <a:t>p</a:t>
            </a:r>
            <a:r>
              <a:rPr lang="ja-JP" altLang="en-US" sz="2400" dirty="0"/>
              <a:t> ］の記号で表される．</a:t>
            </a:r>
          </a:p>
          <a:p>
            <a:r>
              <a:rPr lang="en-US" altLang="ja-JP" sz="2400" dirty="0"/>
              <a:t>4. M </a:t>
            </a:r>
            <a:r>
              <a:rPr lang="ja-JP" altLang="en-US" sz="2400" dirty="0"/>
              <a:t>殻の電子殻は主量子数＝［ </a:t>
            </a:r>
            <a:r>
              <a:rPr lang="en-US" altLang="ja-JP" sz="2400" dirty="0">
                <a:solidFill>
                  <a:srgbClr val="FF0000"/>
                </a:solidFill>
              </a:rPr>
              <a:t>3</a:t>
            </a:r>
            <a:r>
              <a:rPr lang="en-US" altLang="ja-JP" sz="2400" dirty="0"/>
              <a:t> </a:t>
            </a:r>
            <a:r>
              <a:rPr lang="ja-JP" altLang="en-US" sz="2400" dirty="0"/>
              <a:t>］に対応する．</a:t>
            </a:r>
            <a:r>
              <a:rPr lang="en-US" altLang="ja-JP" sz="2400" dirty="0"/>
              <a:t>M </a:t>
            </a:r>
            <a:r>
              <a:rPr lang="ja-JP" altLang="en-US" sz="2400" dirty="0"/>
              <a:t>殻には方位量子数は，［ </a:t>
            </a:r>
            <a:r>
              <a:rPr lang="en-US" altLang="ja-JP" sz="2400" dirty="0">
                <a:solidFill>
                  <a:srgbClr val="FF0000"/>
                </a:solidFill>
              </a:rPr>
              <a:t>0</a:t>
            </a:r>
            <a:r>
              <a:rPr lang="en-US" altLang="ja-JP" sz="2400" dirty="0"/>
              <a:t> </a:t>
            </a:r>
            <a:r>
              <a:rPr lang="ja-JP" altLang="en-US" sz="2400" dirty="0"/>
              <a:t>］，［ </a:t>
            </a:r>
            <a:r>
              <a:rPr lang="en-US" altLang="ja-JP" sz="2400" dirty="0">
                <a:solidFill>
                  <a:srgbClr val="FF0000"/>
                </a:solidFill>
              </a:rPr>
              <a:t>1</a:t>
            </a:r>
            <a:r>
              <a:rPr lang="ja-JP" altLang="en-US" sz="2400" dirty="0"/>
              <a:t> ］，［ </a:t>
            </a:r>
            <a:r>
              <a:rPr lang="en-US" altLang="ja-JP" sz="2400" dirty="0">
                <a:solidFill>
                  <a:srgbClr val="FF0000"/>
                </a:solidFill>
              </a:rPr>
              <a:t>2</a:t>
            </a:r>
            <a:r>
              <a:rPr lang="ja-JP" altLang="en-US" sz="2400" dirty="0"/>
              <a:t> ］がありそれぞれ主量子数［ </a:t>
            </a:r>
            <a:r>
              <a:rPr lang="en-US" altLang="ja-JP" sz="2400" dirty="0">
                <a:solidFill>
                  <a:srgbClr val="FF0000"/>
                </a:solidFill>
              </a:rPr>
              <a:t>3</a:t>
            </a:r>
            <a:r>
              <a:rPr lang="ja-JP" altLang="en-US" sz="2400" dirty="0"/>
              <a:t> ］をつけ［ </a:t>
            </a:r>
            <a:r>
              <a:rPr lang="en-US" altLang="ja-JP" sz="2400" dirty="0">
                <a:solidFill>
                  <a:srgbClr val="FF0000"/>
                </a:solidFill>
              </a:rPr>
              <a:t>3</a:t>
            </a:r>
            <a:r>
              <a:rPr lang="en-US" altLang="ja-JP" sz="2400" i="1" dirty="0">
                <a:solidFill>
                  <a:srgbClr val="FF0000"/>
                </a:solidFill>
              </a:rPr>
              <a:t>s</a:t>
            </a:r>
            <a:r>
              <a:rPr lang="ja-JP" altLang="en-US" sz="2400" dirty="0"/>
              <a:t> ］，［ </a:t>
            </a:r>
            <a:r>
              <a:rPr lang="en-US" altLang="ja-JP" sz="2400" dirty="0">
                <a:solidFill>
                  <a:srgbClr val="FF0000"/>
                </a:solidFill>
              </a:rPr>
              <a:t>3</a:t>
            </a:r>
            <a:r>
              <a:rPr lang="en-US" altLang="ja-JP" sz="2400" i="1" dirty="0">
                <a:solidFill>
                  <a:srgbClr val="FF0000"/>
                </a:solidFill>
              </a:rPr>
              <a:t>p</a:t>
            </a:r>
            <a:r>
              <a:rPr lang="ja-JP" altLang="en-US" sz="2400" dirty="0"/>
              <a:t> ］，［ </a:t>
            </a:r>
            <a:r>
              <a:rPr lang="en-US" altLang="ja-JP" sz="2400" dirty="0">
                <a:solidFill>
                  <a:srgbClr val="FF0000"/>
                </a:solidFill>
              </a:rPr>
              <a:t>3</a:t>
            </a:r>
            <a:r>
              <a:rPr lang="en-US" altLang="ja-JP" sz="2400" i="1" dirty="0">
                <a:solidFill>
                  <a:srgbClr val="FF0000"/>
                </a:solidFill>
              </a:rPr>
              <a:t>d</a:t>
            </a:r>
            <a:r>
              <a:rPr lang="ja-JP" altLang="en-US" sz="2400" dirty="0"/>
              <a:t> ］の記号で表される．</a:t>
            </a:r>
          </a:p>
          <a:p>
            <a:r>
              <a:rPr lang="en-US" altLang="ja-JP" sz="2400" dirty="0"/>
              <a:t>5. </a:t>
            </a:r>
            <a:r>
              <a:rPr lang="ja-JP" altLang="en-US" sz="2400" dirty="0"/>
              <a:t>方位量子数 </a:t>
            </a:r>
            <a:r>
              <a:rPr lang="en-US" altLang="ja-JP" sz="2400" i="1" dirty="0"/>
              <a:t>l </a:t>
            </a:r>
            <a:r>
              <a:rPr lang="ja-JP" altLang="en-US" sz="2400" dirty="0"/>
              <a:t>の数が多くなるほど，電子分布形状がより［</a:t>
            </a:r>
            <a:r>
              <a:rPr lang="ja-JP" altLang="en-US" sz="2400" dirty="0">
                <a:solidFill>
                  <a:srgbClr val="FF0000"/>
                </a:solidFill>
              </a:rPr>
              <a:t>複雑 </a:t>
            </a:r>
            <a:r>
              <a:rPr lang="ja-JP" altLang="en-US" sz="2400" dirty="0"/>
              <a:t>］になる．</a:t>
            </a:r>
          </a:p>
          <a:p>
            <a:r>
              <a:rPr lang="en-US" altLang="ja-JP" sz="2400" dirty="0"/>
              <a:t>6. N </a:t>
            </a:r>
            <a:r>
              <a:rPr lang="ja-JP" altLang="en-US" sz="2400" dirty="0"/>
              <a:t>殻のすべての原子軌道を記号で表すと，［  </a:t>
            </a:r>
            <a:r>
              <a:rPr lang="en-US" altLang="ja-JP" sz="2400" dirty="0">
                <a:solidFill>
                  <a:srgbClr val="FF0000"/>
                </a:solidFill>
              </a:rPr>
              <a:t>4</a:t>
            </a:r>
            <a:r>
              <a:rPr lang="en-US" altLang="ja-JP" sz="2400" i="1" dirty="0">
                <a:solidFill>
                  <a:srgbClr val="FF0000"/>
                </a:solidFill>
              </a:rPr>
              <a:t>s</a:t>
            </a:r>
            <a:r>
              <a:rPr lang="en-US" altLang="ja-JP" sz="2400" dirty="0">
                <a:solidFill>
                  <a:srgbClr val="FF0000"/>
                </a:solidFill>
              </a:rPr>
              <a:t>, 4</a:t>
            </a:r>
            <a:r>
              <a:rPr lang="en-US" altLang="ja-JP" sz="2400" i="1" dirty="0">
                <a:solidFill>
                  <a:srgbClr val="FF0000"/>
                </a:solidFill>
              </a:rPr>
              <a:t>p</a:t>
            </a:r>
            <a:r>
              <a:rPr lang="en-US" altLang="ja-JP" sz="2400" dirty="0">
                <a:solidFill>
                  <a:srgbClr val="FF0000"/>
                </a:solidFill>
              </a:rPr>
              <a:t>, 4</a:t>
            </a:r>
            <a:r>
              <a:rPr lang="en-US" altLang="ja-JP" sz="2400" i="1" dirty="0">
                <a:solidFill>
                  <a:srgbClr val="FF0000"/>
                </a:solidFill>
              </a:rPr>
              <a:t>d</a:t>
            </a:r>
            <a:r>
              <a:rPr lang="en-US" altLang="ja-JP" sz="2400" dirty="0">
                <a:solidFill>
                  <a:srgbClr val="FF0000"/>
                </a:solidFill>
              </a:rPr>
              <a:t>, 4</a:t>
            </a:r>
            <a:r>
              <a:rPr lang="en-US" altLang="ja-JP" sz="2400" i="1" dirty="0">
                <a:solidFill>
                  <a:srgbClr val="FF0000"/>
                </a:solidFill>
              </a:rPr>
              <a:t>f</a:t>
            </a:r>
            <a:r>
              <a:rPr lang="en-US" altLang="ja-JP" sz="2400" dirty="0">
                <a:solidFill>
                  <a:srgbClr val="FF0000"/>
                </a:solidFill>
              </a:rPr>
              <a:t> </a:t>
            </a:r>
            <a:r>
              <a:rPr lang="ja-JP" altLang="en-US" sz="2400" dirty="0"/>
              <a:t>］である．</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42910" y="142852"/>
            <a:ext cx="8215370" cy="6186309"/>
          </a:xfrm>
          <a:prstGeom prst="rect">
            <a:avLst/>
          </a:prstGeom>
        </p:spPr>
        <p:txBody>
          <a:bodyPr wrap="square">
            <a:spAutoFit/>
          </a:bodyPr>
          <a:lstStyle/>
          <a:p>
            <a:r>
              <a:rPr lang="ja-JP" altLang="en-US" sz="2800" dirty="0"/>
              <a:t>５．磁気量子数（</a:t>
            </a:r>
            <a:r>
              <a:rPr lang="en-US" altLang="ja-JP" sz="2800" dirty="0"/>
              <a:t>magnetic quantum number: </a:t>
            </a:r>
            <a:r>
              <a:rPr lang="en-US" altLang="ja-JP" sz="2800" i="1" dirty="0"/>
              <a:t>m</a:t>
            </a:r>
            <a:r>
              <a:rPr lang="ja-JP" altLang="en-US" sz="2800" dirty="0"/>
              <a:t>）</a:t>
            </a:r>
          </a:p>
          <a:p>
            <a:r>
              <a:rPr lang="ja-JP" altLang="en-US" sz="2300" dirty="0"/>
              <a:t>　</a:t>
            </a:r>
            <a:endParaRPr lang="en-US" altLang="ja-JP" sz="2300" dirty="0"/>
          </a:p>
          <a:p>
            <a:r>
              <a:rPr lang="ja-JP" altLang="en-US" sz="2300" i="1" dirty="0"/>
              <a:t>　</a:t>
            </a:r>
            <a:r>
              <a:rPr lang="en-US" altLang="ja-JP" sz="2300" i="1" dirty="0"/>
              <a:t>n</a:t>
            </a:r>
            <a:r>
              <a:rPr lang="ja-JP" altLang="en-US" sz="2300" dirty="0"/>
              <a:t>と</a:t>
            </a:r>
            <a:r>
              <a:rPr lang="en-US" altLang="ja-JP" sz="2300" i="1" dirty="0"/>
              <a:t>l</a:t>
            </a:r>
            <a:r>
              <a:rPr lang="ja-JP" altLang="en-US" sz="2300" dirty="0"/>
              <a:t>で定められる原子軌道は，</a:t>
            </a:r>
            <a:r>
              <a:rPr lang="en-US" altLang="ja-JP" sz="2300" i="1" dirty="0"/>
              <a:t>l</a:t>
            </a:r>
            <a:r>
              <a:rPr lang="ja-JP" altLang="en-US" sz="2300" dirty="0"/>
              <a:t>の値により電子の分布形状が異なるが，それらの原子軌道に入る電子のエネルギー値は同じである．</a:t>
            </a:r>
          </a:p>
          <a:p>
            <a:r>
              <a:rPr lang="ja-JP" altLang="en-US" sz="2300" dirty="0"/>
              <a:t>　</a:t>
            </a:r>
            <a:endParaRPr lang="en-US" altLang="ja-JP" sz="2300" dirty="0"/>
          </a:p>
          <a:p>
            <a:r>
              <a:rPr lang="ja-JP" altLang="en-US" sz="2300" dirty="0"/>
              <a:t>　一般に，異なる電子状態が複数あり，それらのエネルギーの値は等しい場合は，縮重（縮退：</a:t>
            </a:r>
            <a:r>
              <a:rPr lang="en-US" altLang="ja-JP" sz="2300" b="1" dirty="0"/>
              <a:t>degeneration</a:t>
            </a:r>
            <a:r>
              <a:rPr lang="ja-JP" altLang="en-US" sz="2300" b="1" dirty="0"/>
              <a:t>）</a:t>
            </a:r>
            <a:r>
              <a:rPr lang="ja-JP" altLang="en-US" sz="2300" dirty="0"/>
              <a:t>しているという．</a:t>
            </a:r>
          </a:p>
          <a:p>
            <a:endParaRPr lang="en-US" altLang="ja-JP" sz="2300" dirty="0"/>
          </a:p>
          <a:p>
            <a:r>
              <a:rPr lang="ja-JP" altLang="en-US" sz="2300" i="1" dirty="0"/>
              <a:t>　</a:t>
            </a:r>
            <a:r>
              <a:rPr lang="en-US" altLang="ja-JP" sz="2300" i="1" dirty="0"/>
              <a:t>l</a:t>
            </a:r>
            <a:r>
              <a:rPr lang="ja-JP" altLang="en-US" sz="2300" i="1" dirty="0"/>
              <a:t>≠</a:t>
            </a:r>
            <a:r>
              <a:rPr lang="en-US" altLang="ja-JP" sz="2300" i="1" dirty="0"/>
              <a:t>0</a:t>
            </a:r>
            <a:r>
              <a:rPr lang="ja-JP" altLang="en-US" sz="2300" dirty="0"/>
              <a:t>のとき原子軌道は縮重している．しかし，磁場を与えると電子の分布方向の違い（あるいは電子の運動の方向が異なること）により，電子の運動が発生する磁場との反応が異なる（これを異方性（</a:t>
            </a:r>
            <a:r>
              <a:rPr lang="en-US" altLang="ja-JP" sz="2300" b="1" dirty="0"/>
              <a:t>anisotropy</a:t>
            </a:r>
            <a:r>
              <a:rPr lang="ja-JP" altLang="en-US" sz="2300" b="1" dirty="0"/>
              <a:t>）</a:t>
            </a:r>
            <a:r>
              <a:rPr lang="ja-JP" altLang="en-US" sz="2300" dirty="0"/>
              <a:t>という）．そのため，磁場のなかでは，原子軌道のエネルギーは</a:t>
            </a:r>
            <a:r>
              <a:rPr lang="en-US" altLang="ja-JP" sz="2300" i="1" dirty="0"/>
              <a:t>l</a:t>
            </a:r>
            <a:r>
              <a:rPr lang="ja-JP" altLang="en-US" sz="2300" i="1" dirty="0"/>
              <a:t>の値</a:t>
            </a:r>
            <a:r>
              <a:rPr lang="ja-JP" altLang="en-US" sz="2300" dirty="0"/>
              <a:t>によって異なる（分離する）．</a:t>
            </a:r>
          </a:p>
          <a:p>
            <a:endParaRPr lang="en-US" altLang="ja-JP" sz="2300" dirty="0"/>
          </a:p>
          <a:p>
            <a:r>
              <a:rPr lang="ja-JP" altLang="en-US" sz="2300" dirty="0"/>
              <a:t>　このように縮重した状態が分離することを一般に解縮重（解縮退）という．</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42910" y="745412"/>
            <a:ext cx="8358246" cy="5755422"/>
          </a:xfrm>
          <a:prstGeom prst="rect">
            <a:avLst/>
          </a:prstGeom>
        </p:spPr>
        <p:txBody>
          <a:bodyPr wrap="square">
            <a:spAutoFit/>
          </a:bodyPr>
          <a:lstStyle/>
          <a:p>
            <a:r>
              <a:rPr lang="ja-JP" altLang="en-US" sz="2300" dirty="0"/>
              <a:t>　</a:t>
            </a:r>
            <a:r>
              <a:rPr lang="en-US" altLang="ja-JP" sz="2300" i="1" dirty="0"/>
              <a:t>s </a:t>
            </a:r>
            <a:r>
              <a:rPr lang="ja-JP" altLang="en-US" sz="2300" dirty="0"/>
              <a:t>軌道に入った電子は球状に分布するため，磁場の方向によって，エネルギーは変わらないが，</a:t>
            </a:r>
            <a:r>
              <a:rPr lang="en-US" altLang="ja-JP" sz="2300" i="1" dirty="0"/>
              <a:t>p </a:t>
            </a:r>
            <a:r>
              <a:rPr lang="ja-JP" altLang="en-US" sz="2300" dirty="0"/>
              <a:t>原子軌道では電子</a:t>
            </a:r>
            <a:endParaRPr lang="en-US" altLang="ja-JP" sz="2300" dirty="0"/>
          </a:p>
          <a:p>
            <a:r>
              <a:rPr lang="ja-JP" altLang="en-US" sz="2300" dirty="0"/>
              <a:t>の運動方向が磁場の方向に対し等価でないため，磁場を与えるとエネルギー差が生ずるようになる．</a:t>
            </a:r>
          </a:p>
          <a:p>
            <a:endParaRPr lang="en-US" altLang="ja-JP" sz="2300" dirty="0"/>
          </a:p>
          <a:p>
            <a:r>
              <a:rPr lang="ja-JP" altLang="en-US" sz="2300" dirty="0"/>
              <a:t>　磁場によって分離する状態の数は，</a:t>
            </a:r>
            <a:r>
              <a:rPr lang="en-US" altLang="ja-JP" sz="2300" i="1" dirty="0"/>
              <a:t>l</a:t>
            </a:r>
            <a:r>
              <a:rPr lang="ja-JP" altLang="en-US" sz="2300" dirty="0"/>
              <a:t>の値に対し</a:t>
            </a:r>
            <a:endParaRPr lang="en-US" altLang="ja-JP" sz="2300" dirty="0"/>
          </a:p>
          <a:p>
            <a:r>
              <a:rPr lang="ja-JP" altLang="en-US" sz="2300" dirty="0"/>
              <a:t>て</a:t>
            </a:r>
            <a:r>
              <a:rPr lang="ja-JP" altLang="en-US" sz="2300" i="1" dirty="0"/>
              <a:t>，</a:t>
            </a:r>
            <a:r>
              <a:rPr lang="en-US" altLang="ja-JP" sz="2300" i="1" dirty="0"/>
              <a:t>-l, -l+1, -l+2, </a:t>
            </a:r>
            <a:r>
              <a:rPr lang="ja-JP" altLang="en-US" sz="2300" i="1" dirty="0"/>
              <a:t>・</a:t>
            </a:r>
            <a:r>
              <a:rPr lang="ja-JP" altLang="en-US" sz="2300" dirty="0"/>
              <a:t>・</a:t>
            </a:r>
            <a:r>
              <a:rPr lang="en-US" altLang="ja-JP" sz="2300" dirty="0"/>
              <a:t>0, 1, 2, </a:t>
            </a:r>
            <a:r>
              <a:rPr lang="ja-JP" altLang="en-US" sz="2300" dirty="0"/>
              <a:t>・・</a:t>
            </a:r>
            <a:r>
              <a:rPr lang="en-US" altLang="ja-JP" sz="2300" i="1" dirty="0"/>
              <a:t>l </a:t>
            </a:r>
            <a:r>
              <a:rPr lang="ja-JP" altLang="en-US" sz="2300" dirty="0"/>
              <a:t>の合計</a:t>
            </a:r>
            <a:r>
              <a:rPr lang="en-US" altLang="ja-JP" sz="2300" i="1" dirty="0"/>
              <a:t>2l+1</a:t>
            </a:r>
            <a:r>
              <a:rPr lang="ja-JP" altLang="en-US" sz="2300" dirty="0"/>
              <a:t>個がある． これらを</a:t>
            </a:r>
            <a:r>
              <a:rPr lang="en-US" altLang="ja-JP" sz="2300" i="1" dirty="0"/>
              <a:t>m</a:t>
            </a:r>
            <a:r>
              <a:rPr lang="ja-JP" altLang="en-US" sz="2300" dirty="0"/>
              <a:t>の記号で表し磁気量子数という．</a:t>
            </a:r>
          </a:p>
          <a:p>
            <a:endParaRPr lang="en-US" altLang="ja-JP" sz="2300" dirty="0"/>
          </a:p>
          <a:p>
            <a:r>
              <a:rPr lang="ja-JP" altLang="en-US" sz="2300" i="1" dirty="0"/>
              <a:t>　</a:t>
            </a:r>
            <a:r>
              <a:rPr lang="en-US" altLang="ja-JP" sz="2300" i="1" dirty="0"/>
              <a:t>m</a:t>
            </a:r>
            <a:r>
              <a:rPr lang="ja-JP" altLang="en-US" sz="2300" dirty="0"/>
              <a:t>は方位量子数</a:t>
            </a:r>
            <a:r>
              <a:rPr lang="en-US" altLang="ja-JP" sz="2300" i="1" dirty="0"/>
              <a:t>l</a:t>
            </a:r>
            <a:r>
              <a:rPr lang="ja-JP" altLang="en-US" sz="2300" dirty="0" err="1"/>
              <a:t>に依</a:t>
            </a:r>
            <a:r>
              <a:rPr lang="ja-JP" altLang="en-US" sz="2300" dirty="0"/>
              <a:t>存し，</a:t>
            </a:r>
            <a:r>
              <a:rPr lang="en-US" altLang="ja-JP" sz="2300" i="1" dirty="0"/>
              <a:t>l =0</a:t>
            </a:r>
            <a:r>
              <a:rPr lang="ja-JP" altLang="en-US" sz="2300" dirty="0"/>
              <a:t>なら，</a:t>
            </a:r>
            <a:r>
              <a:rPr lang="en-US" altLang="ja-JP" sz="2300" i="1" dirty="0"/>
              <a:t>m=0</a:t>
            </a:r>
            <a:r>
              <a:rPr lang="ja-JP" altLang="en-US" sz="2300" dirty="0"/>
              <a:t>のみ（</a:t>
            </a:r>
            <a:r>
              <a:rPr lang="en-US" altLang="ja-JP" sz="2300" dirty="0"/>
              <a:t>1</a:t>
            </a:r>
            <a:r>
              <a:rPr lang="ja-JP" altLang="en-US" sz="2300" dirty="0"/>
              <a:t>状態），</a:t>
            </a:r>
            <a:r>
              <a:rPr lang="en-US" altLang="ja-JP" sz="2300" i="1" dirty="0"/>
              <a:t>l=1</a:t>
            </a:r>
            <a:r>
              <a:rPr lang="ja-JP" altLang="en-US" sz="2300" dirty="0"/>
              <a:t>なら，</a:t>
            </a:r>
          </a:p>
          <a:p>
            <a:r>
              <a:rPr lang="en-US" altLang="ja-JP" sz="2300" i="1" dirty="0"/>
              <a:t>m</a:t>
            </a:r>
            <a:r>
              <a:rPr lang="ja-JP" altLang="en-US" sz="2300" dirty="0"/>
              <a:t>は</a:t>
            </a:r>
            <a:r>
              <a:rPr lang="en-US" altLang="ja-JP" sz="2300" dirty="0"/>
              <a:t>-1</a:t>
            </a:r>
            <a:r>
              <a:rPr lang="ja-JP" altLang="en-US" sz="2300" dirty="0"/>
              <a:t>と</a:t>
            </a:r>
            <a:r>
              <a:rPr lang="en-US" altLang="ja-JP" sz="2300" dirty="0"/>
              <a:t>0</a:t>
            </a:r>
            <a:r>
              <a:rPr lang="ja-JP" altLang="en-US" sz="2300" dirty="0"/>
              <a:t>と</a:t>
            </a:r>
            <a:r>
              <a:rPr lang="en-US" altLang="ja-JP" sz="2300" dirty="0"/>
              <a:t>1</a:t>
            </a:r>
            <a:r>
              <a:rPr lang="ja-JP" altLang="en-US" sz="2300" dirty="0"/>
              <a:t>の</a:t>
            </a:r>
            <a:r>
              <a:rPr lang="en-US" altLang="ja-JP" sz="2300" dirty="0"/>
              <a:t>3</a:t>
            </a:r>
            <a:r>
              <a:rPr lang="ja-JP" altLang="en-US" sz="2300" dirty="0"/>
              <a:t>状態，さらに</a:t>
            </a:r>
            <a:r>
              <a:rPr lang="en-US" altLang="ja-JP" sz="2300" i="1" dirty="0"/>
              <a:t>l=2</a:t>
            </a:r>
            <a:r>
              <a:rPr lang="ja-JP" altLang="en-US" sz="2300" dirty="0"/>
              <a:t>なら，</a:t>
            </a:r>
            <a:r>
              <a:rPr lang="en-US" altLang="ja-JP" sz="2300" i="1" dirty="0"/>
              <a:t>m= </a:t>
            </a:r>
            <a:r>
              <a:rPr lang="en-US" altLang="ja-JP" sz="2300" dirty="0"/>
              <a:t>-2, -1, 0, 1, 2</a:t>
            </a:r>
            <a:r>
              <a:rPr lang="ja-JP" altLang="en-US" sz="2300" dirty="0"/>
              <a:t>の</a:t>
            </a:r>
            <a:r>
              <a:rPr lang="en-US" altLang="ja-JP" sz="2300" dirty="0"/>
              <a:t>5</a:t>
            </a:r>
            <a:r>
              <a:rPr lang="ja-JP" altLang="en-US" sz="2300" dirty="0" err="1"/>
              <a:t>状態があ</a:t>
            </a:r>
            <a:endParaRPr lang="ja-JP" altLang="en-US" sz="2300" dirty="0"/>
          </a:p>
          <a:p>
            <a:r>
              <a:rPr lang="ja-JP" altLang="en-US" sz="2300" dirty="0"/>
              <a:t>るという意味である． （副殻の数、３つの</a:t>
            </a:r>
            <a:r>
              <a:rPr lang="en-US" altLang="ja-JP" sz="2300" i="1" dirty="0"/>
              <a:t>p</a:t>
            </a:r>
            <a:r>
              <a:rPr lang="ja-JP" altLang="en-US" sz="2300" dirty="0"/>
              <a:t>軌道、５つの</a:t>
            </a:r>
            <a:r>
              <a:rPr lang="en-US" altLang="ja-JP" sz="2300" i="1" dirty="0"/>
              <a:t>d</a:t>
            </a:r>
            <a:r>
              <a:rPr lang="ja-JP" altLang="en-US" sz="2300" dirty="0"/>
              <a:t>軌道など）</a:t>
            </a:r>
          </a:p>
          <a:p>
            <a:endParaRPr lang="en-US" altLang="ja-JP" sz="2300" dirty="0"/>
          </a:p>
          <a:p>
            <a:r>
              <a:rPr lang="ja-JP" altLang="en-US" sz="2300" dirty="0"/>
              <a:t>　要するに，</a:t>
            </a:r>
            <a:r>
              <a:rPr lang="en-US" altLang="ja-JP" sz="2300" i="1" dirty="0"/>
              <a:t>l=0</a:t>
            </a:r>
            <a:r>
              <a:rPr lang="ja-JP" altLang="en-US" sz="2300" dirty="0"/>
              <a:t>の場合は軌道の形が球状であるため磁場を与えても分離しないが，</a:t>
            </a:r>
            <a:r>
              <a:rPr lang="en-US" altLang="ja-JP" sz="2300" i="1" dirty="0"/>
              <a:t>l=0</a:t>
            </a:r>
            <a:r>
              <a:rPr lang="ja-JP" altLang="en-US" sz="2300" dirty="0"/>
              <a:t>以外は磁場による異方性により</a:t>
            </a:r>
            <a:r>
              <a:rPr lang="en-US" altLang="ja-JP" sz="2300" i="1" dirty="0"/>
              <a:t>m</a:t>
            </a:r>
            <a:r>
              <a:rPr lang="ja-JP" altLang="en-US" sz="2300" i="1" dirty="0"/>
              <a:t>で</a:t>
            </a:r>
            <a:r>
              <a:rPr lang="ja-JP" altLang="en-US" sz="2300" dirty="0"/>
              <a:t>与えられる状態数に分離する．</a:t>
            </a:r>
          </a:p>
        </p:txBody>
      </p:sp>
      <p:pic>
        <p:nvPicPr>
          <p:cNvPr id="3074" name="Picture 2"/>
          <p:cNvPicPr>
            <a:picLocks noChangeAspect="1" noChangeArrowheads="1"/>
          </p:cNvPicPr>
          <p:nvPr/>
        </p:nvPicPr>
        <p:blipFill>
          <a:blip r:embed="rId2" cstate="print"/>
          <a:srcRect/>
          <a:stretch>
            <a:fillRect/>
          </a:stretch>
        </p:blipFill>
        <p:spPr bwMode="auto">
          <a:xfrm>
            <a:off x="6877082" y="1202626"/>
            <a:ext cx="2266950" cy="1543050"/>
          </a:xfrm>
          <a:prstGeom prst="rect">
            <a:avLst/>
          </a:prstGeom>
          <a:noFill/>
          <a:ln w="9525">
            <a:noFill/>
            <a:miter lim="800000"/>
            <a:headEnd/>
            <a:tailEnd/>
          </a:ln>
        </p:spPr>
      </p:pic>
      <p:sp>
        <p:nvSpPr>
          <p:cNvPr id="5" name="正方形/長方形 4"/>
          <p:cNvSpPr/>
          <p:nvPr/>
        </p:nvSpPr>
        <p:spPr>
          <a:xfrm>
            <a:off x="4857752" y="4929198"/>
            <a:ext cx="1470724" cy="369332"/>
          </a:xfrm>
          <a:prstGeom prst="rect">
            <a:avLst/>
          </a:prstGeom>
        </p:spPr>
        <p:txBody>
          <a:bodyPr wrap="none">
            <a:spAutoFit/>
          </a:bodyPr>
          <a:lstStyle/>
          <a:p>
            <a:r>
              <a:rPr lang="en-US" altLang="ja-JP" b="1" dirty="0"/>
              <a:t>2</a:t>
            </a:r>
            <a:r>
              <a:rPr lang="en-US" altLang="ja-JP" b="1" i="1" dirty="0"/>
              <a:t>p</a:t>
            </a:r>
            <a:r>
              <a:rPr lang="en-US" altLang="ja-JP" b="1" dirty="0"/>
              <a:t>x, 2</a:t>
            </a:r>
            <a:r>
              <a:rPr lang="en-US" altLang="ja-JP" b="1" i="1" dirty="0"/>
              <a:t>p</a:t>
            </a:r>
            <a:r>
              <a:rPr lang="en-US" altLang="ja-JP" b="1" dirty="0"/>
              <a:t>y, 2</a:t>
            </a:r>
            <a:r>
              <a:rPr lang="en-US" altLang="ja-JP" b="1" i="1" dirty="0"/>
              <a:t>p</a:t>
            </a:r>
            <a:r>
              <a:rPr lang="en-US" altLang="ja-JP" b="1" dirty="0"/>
              <a:t>z</a:t>
            </a:r>
            <a:r>
              <a:rPr lang="ja-JP" altLang="en-US" b="1"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28596" y="285728"/>
            <a:ext cx="8358246" cy="6370975"/>
          </a:xfrm>
          <a:prstGeom prst="rect">
            <a:avLst/>
          </a:prstGeom>
        </p:spPr>
        <p:txBody>
          <a:bodyPr wrap="square">
            <a:spAutoFit/>
          </a:bodyPr>
          <a:lstStyle/>
          <a:p>
            <a:r>
              <a:rPr lang="ja-JP" altLang="en-US" sz="2400" dirty="0"/>
              <a:t>問題</a:t>
            </a:r>
            <a:r>
              <a:rPr lang="en-US" altLang="ja-JP" sz="2400" dirty="0"/>
              <a:t>3</a:t>
            </a:r>
            <a:r>
              <a:rPr lang="ja-JP" altLang="en-US" sz="2400" dirty="0" err="1"/>
              <a:t>．</a:t>
            </a:r>
            <a:r>
              <a:rPr lang="ja-JP" altLang="en-US" sz="2400" dirty="0"/>
              <a:t> 次の［         ］の中を適切な単語あるいは記号で埋めよ．</a:t>
            </a:r>
          </a:p>
          <a:p>
            <a:r>
              <a:rPr lang="en-US" altLang="ja-JP" sz="2400" dirty="0"/>
              <a:t>1. </a:t>
            </a:r>
            <a:r>
              <a:rPr lang="ja-JP" altLang="en-US" sz="2400" dirty="0"/>
              <a:t>原子軌道に入る電子のエネルギーは，［</a:t>
            </a:r>
            <a:r>
              <a:rPr lang="ja-JP" altLang="en-US" sz="2400" dirty="0">
                <a:solidFill>
                  <a:srgbClr val="FF0000"/>
                </a:solidFill>
              </a:rPr>
              <a:t>主量子数 </a:t>
            </a:r>
            <a:r>
              <a:rPr lang="ja-JP" altLang="en-US" sz="2400" dirty="0"/>
              <a:t>］</a:t>
            </a:r>
            <a:r>
              <a:rPr lang="en-US" altLang="ja-JP" sz="2400" dirty="0"/>
              <a:t>(</a:t>
            </a:r>
            <a:r>
              <a:rPr lang="en-US" altLang="ja-JP" sz="2400" i="1" dirty="0"/>
              <a:t>n)</a:t>
            </a:r>
            <a:r>
              <a:rPr lang="ja-JP" altLang="en-US" sz="2400" dirty="0"/>
              <a:t>と［</a:t>
            </a:r>
            <a:r>
              <a:rPr lang="ja-JP" altLang="en-US" sz="2400" dirty="0">
                <a:solidFill>
                  <a:srgbClr val="FF0000"/>
                </a:solidFill>
              </a:rPr>
              <a:t>方位量子数</a:t>
            </a:r>
            <a:r>
              <a:rPr lang="ja-JP" altLang="en-US" sz="2400" dirty="0"/>
              <a:t> ］（</a:t>
            </a:r>
            <a:r>
              <a:rPr lang="en-US" altLang="ja-JP" sz="2400" i="1" dirty="0"/>
              <a:t>l</a:t>
            </a:r>
            <a:r>
              <a:rPr lang="ja-JP" altLang="en-US" sz="2400" dirty="0"/>
              <a:t>）</a:t>
            </a:r>
            <a:r>
              <a:rPr lang="ja-JP" altLang="en-US" sz="2400" i="1" dirty="0"/>
              <a:t>できまる．</a:t>
            </a:r>
          </a:p>
          <a:p>
            <a:r>
              <a:rPr lang="en-US" altLang="ja-JP" sz="2400" dirty="0"/>
              <a:t>2. </a:t>
            </a:r>
            <a:r>
              <a:rPr lang="en-US" altLang="ja-JP" sz="2400" i="1" dirty="0"/>
              <a:t>l=0 </a:t>
            </a:r>
            <a:r>
              <a:rPr lang="ja-JP" altLang="en-US" sz="2400" dirty="0"/>
              <a:t>の場合は，電子は［</a:t>
            </a:r>
            <a:r>
              <a:rPr lang="ja-JP" altLang="en-US" sz="2400" dirty="0">
                <a:solidFill>
                  <a:srgbClr val="FF0000"/>
                </a:solidFill>
              </a:rPr>
              <a:t>球</a:t>
            </a:r>
            <a:r>
              <a:rPr lang="ja-JP" altLang="en-US" sz="2400" dirty="0"/>
              <a:t> ］状に分布する．</a:t>
            </a:r>
          </a:p>
          <a:p>
            <a:r>
              <a:rPr lang="en-US" altLang="ja-JP" sz="2400" dirty="0"/>
              <a:t>3. </a:t>
            </a:r>
            <a:r>
              <a:rPr lang="ja-JP" altLang="en-US" sz="2400" dirty="0"/>
              <a:t>異なる状態が複数ありそれらのエネルギーの等しい場合は，それらは［</a:t>
            </a:r>
            <a:r>
              <a:rPr lang="ja-JP" altLang="en-US" sz="2400" dirty="0">
                <a:solidFill>
                  <a:srgbClr val="FF0000"/>
                </a:solidFill>
              </a:rPr>
              <a:t>縮重 </a:t>
            </a:r>
            <a:r>
              <a:rPr lang="ja-JP" altLang="en-US" sz="2400" dirty="0"/>
              <a:t>］（あるいは［</a:t>
            </a:r>
            <a:r>
              <a:rPr lang="ja-JP" altLang="en-US" sz="2400" dirty="0">
                <a:solidFill>
                  <a:srgbClr val="FF0000"/>
                </a:solidFill>
              </a:rPr>
              <a:t>縮退</a:t>
            </a:r>
            <a:r>
              <a:rPr lang="ja-JP" altLang="en-US" sz="2400" dirty="0"/>
              <a:t> ］）しているという．</a:t>
            </a:r>
          </a:p>
          <a:p>
            <a:r>
              <a:rPr lang="en-US" altLang="ja-JP" sz="2400" dirty="0"/>
              <a:t>4. </a:t>
            </a:r>
            <a:r>
              <a:rPr lang="ja-JP" altLang="en-US" sz="2400" dirty="0"/>
              <a:t>電子は［ </a:t>
            </a:r>
            <a:r>
              <a:rPr lang="ja-JP" altLang="en-US" sz="2400" dirty="0">
                <a:solidFill>
                  <a:srgbClr val="FF0000"/>
                </a:solidFill>
              </a:rPr>
              <a:t>負</a:t>
            </a:r>
            <a:r>
              <a:rPr lang="ja-JP" altLang="en-US" sz="2400" dirty="0"/>
              <a:t>］の電荷を持つため，運動によって［</a:t>
            </a:r>
            <a:r>
              <a:rPr lang="ja-JP" altLang="en-US" sz="2400" dirty="0">
                <a:solidFill>
                  <a:srgbClr val="FF0000"/>
                </a:solidFill>
              </a:rPr>
              <a:t>磁場 </a:t>
            </a:r>
            <a:r>
              <a:rPr lang="ja-JP" altLang="en-US" sz="2400" dirty="0"/>
              <a:t>］を発生する．</a:t>
            </a:r>
          </a:p>
          <a:p>
            <a:r>
              <a:rPr lang="en-US" altLang="ja-JP" sz="2400" dirty="0"/>
              <a:t>5. </a:t>
            </a:r>
            <a:r>
              <a:rPr lang="en-US" altLang="ja-JP" sz="2400" i="1" dirty="0"/>
              <a:t>l</a:t>
            </a:r>
            <a:r>
              <a:rPr lang="en-US" altLang="ja-JP" sz="2400" dirty="0"/>
              <a:t>=0 </a:t>
            </a:r>
            <a:r>
              <a:rPr lang="ja-JP" altLang="en-US" sz="2400" dirty="0"/>
              <a:t>以外の原子軌道は，磁場の中では電子が作る［ </a:t>
            </a:r>
            <a:r>
              <a:rPr lang="ja-JP" altLang="en-US" sz="2400" dirty="0">
                <a:solidFill>
                  <a:srgbClr val="FF0000"/>
                </a:solidFill>
              </a:rPr>
              <a:t>磁場</a:t>
            </a:r>
            <a:r>
              <a:rPr lang="ja-JP" altLang="en-US" sz="2400" dirty="0"/>
              <a:t>］との相互作用のため，</a:t>
            </a:r>
            <a:r>
              <a:rPr lang="ja-JP" altLang="en-US" sz="2400" i="1" dirty="0"/>
              <a:t>軌</a:t>
            </a:r>
            <a:r>
              <a:rPr lang="ja-JP" altLang="en-US" sz="2400" dirty="0"/>
              <a:t>道のエネルギーが異なり分離する．これを［</a:t>
            </a:r>
            <a:r>
              <a:rPr lang="ja-JP" altLang="en-US" sz="2400" dirty="0">
                <a:solidFill>
                  <a:srgbClr val="FF0000"/>
                </a:solidFill>
              </a:rPr>
              <a:t>解縮重 </a:t>
            </a:r>
            <a:r>
              <a:rPr lang="ja-JP" altLang="en-US" sz="2400" dirty="0"/>
              <a:t>］という．</a:t>
            </a:r>
          </a:p>
          <a:p>
            <a:r>
              <a:rPr lang="en-US" altLang="ja-JP" sz="2400" dirty="0"/>
              <a:t>6. </a:t>
            </a:r>
            <a:r>
              <a:rPr lang="ja-JP" altLang="en-US" sz="2400" dirty="0"/>
              <a:t>方位量子数 </a:t>
            </a:r>
            <a:r>
              <a:rPr lang="en-US" altLang="ja-JP" sz="2400" i="1" dirty="0"/>
              <a:t>l </a:t>
            </a:r>
            <a:r>
              <a:rPr lang="ja-JP" altLang="en-US" sz="2400" dirty="0"/>
              <a:t>の場合，磁場を与えると［</a:t>
            </a:r>
            <a:r>
              <a:rPr lang="en-US" altLang="ja-JP" sz="2400" dirty="0">
                <a:solidFill>
                  <a:srgbClr val="FF0000"/>
                </a:solidFill>
              </a:rPr>
              <a:t> -l, -</a:t>
            </a:r>
            <a:r>
              <a:rPr lang="en-US" altLang="ja-JP" sz="2400" i="1" dirty="0">
                <a:solidFill>
                  <a:srgbClr val="FF0000"/>
                </a:solidFill>
              </a:rPr>
              <a:t>l</a:t>
            </a:r>
            <a:r>
              <a:rPr lang="en-US" altLang="ja-JP" sz="2400" dirty="0">
                <a:solidFill>
                  <a:srgbClr val="FF0000"/>
                </a:solidFill>
              </a:rPr>
              <a:t>+1,</a:t>
            </a:r>
            <a:r>
              <a:rPr lang="ja-JP" altLang="en-US" sz="2400" dirty="0">
                <a:solidFill>
                  <a:srgbClr val="FF0000"/>
                </a:solidFill>
              </a:rPr>
              <a:t>・・</a:t>
            </a:r>
            <a:r>
              <a:rPr lang="en-US" altLang="ja-JP" sz="2400" dirty="0">
                <a:solidFill>
                  <a:srgbClr val="FF0000"/>
                </a:solidFill>
              </a:rPr>
              <a:t>,0,1,</a:t>
            </a:r>
            <a:r>
              <a:rPr lang="ja-JP" altLang="en-US" sz="2400" dirty="0">
                <a:solidFill>
                  <a:srgbClr val="FF0000"/>
                </a:solidFill>
              </a:rPr>
              <a:t>・・</a:t>
            </a:r>
            <a:r>
              <a:rPr lang="en-US" altLang="ja-JP" sz="2400" i="1" dirty="0">
                <a:solidFill>
                  <a:srgbClr val="FF0000"/>
                </a:solidFill>
              </a:rPr>
              <a:t>l</a:t>
            </a:r>
            <a:r>
              <a:rPr lang="en-US" altLang="ja-JP" sz="2400" dirty="0">
                <a:solidFill>
                  <a:srgbClr val="FF0000"/>
                </a:solidFill>
              </a:rPr>
              <a:t>, </a:t>
            </a:r>
            <a:r>
              <a:rPr lang="en-US" altLang="ja-JP" sz="2400" i="1" dirty="0">
                <a:solidFill>
                  <a:srgbClr val="FF0000"/>
                </a:solidFill>
              </a:rPr>
              <a:t>l</a:t>
            </a:r>
            <a:r>
              <a:rPr lang="en-US" altLang="ja-JP" sz="2400" dirty="0">
                <a:solidFill>
                  <a:srgbClr val="FF0000"/>
                </a:solidFill>
              </a:rPr>
              <a:t>-1</a:t>
            </a:r>
            <a:r>
              <a:rPr lang="ja-JP" altLang="en-US" sz="2400" dirty="0"/>
              <a:t>］のように合計［ </a:t>
            </a:r>
            <a:r>
              <a:rPr lang="en-US" altLang="ja-JP" sz="2400" dirty="0">
                <a:solidFill>
                  <a:srgbClr val="FF0000"/>
                </a:solidFill>
              </a:rPr>
              <a:t>2</a:t>
            </a:r>
            <a:r>
              <a:rPr lang="en-US" altLang="ja-JP" sz="2400" i="1" dirty="0">
                <a:solidFill>
                  <a:srgbClr val="FF0000"/>
                </a:solidFill>
              </a:rPr>
              <a:t>l</a:t>
            </a:r>
            <a:r>
              <a:rPr lang="en-US" altLang="ja-JP" sz="2400" dirty="0">
                <a:solidFill>
                  <a:srgbClr val="FF0000"/>
                </a:solidFill>
              </a:rPr>
              <a:t>+1</a:t>
            </a:r>
            <a:r>
              <a:rPr lang="ja-JP" altLang="en-US" sz="2400" dirty="0"/>
              <a:t>］個に分離する．</a:t>
            </a:r>
          </a:p>
          <a:p>
            <a:r>
              <a:rPr lang="en-US" altLang="ja-JP" sz="2400" dirty="0"/>
              <a:t>7. </a:t>
            </a:r>
            <a:r>
              <a:rPr lang="en-US" altLang="ja-JP" sz="2400" i="1" dirty="0"/>
              <a:t>n=1 </a:t>
            </a:r>
            <a:r>
              <a:rPr lang="ja-JP" altLang="en-US" sz="2400" dirty="0"/>
              <a:t>の場合は，方位量子数は［</a:t>
            </a:r>
            <a:r>
              <a:rPr lang="en-US" altLang="ja-JP" sz="2400" dirty="0">
                <a:solidFill>
                  <a:srgbClr val="FF0000"/>
                </a:solidFill>
              </a:rPr>
              <a:t>0</a:t>
            </a:r>
            <a:r>
              <a:rPr lang="ja-JP" altLang="en-US" sz="2400" dirty="0"/>
              <a:t> ］のみでそれを記号で［</a:t>
            </a:r>
            <a:r>
              <a:rPr lang="en-US" altLang="ja-JP" sz="2400" dirty="0">
                <a:solidFill>
                  <a:srgbClr val="FF0000"/>
                </a:solidFill>
              </a:rPr>
              <a:t>1</a:t>
            </a:r>
            <a:r>
              <a:rPr lang="en-US" altLang="ja-JP" sz="2400" i="1" dirty="0">
                <a:solidFill>
                  <a:srgbClr val="FF0000"/>
                </a:solidFill>
              </a:rPr>
              <a:t>s</a:t>
            </a:r>
            <a:r>
              <a:rPr lang="ja-JP" altLang="en-US" sz="2400" i="1" dirty="0"/>
              <a:t> </a:t>
            </a:r>
            <a:r>
              <a:rPr lang="ja-JP" altLang="en-US" sz="2400" dirty="0"/>
              <a:t>］のように表す． </a:t>
            </a:r>
            <a:r>
              <a:rPr lang="en-US" altLang="ja-JP" sz="2400" i="1" dirty="0"/>
              <a:t>n=2 </a:t>
            </a:r>
            <a:r>
              <a:rPr lang="ja-JP" altLang="en-US" sz="2400" dirty="0"/>
              <a:t>の場合は方位量子数は［ </a:t>
            </a:r>
            <a:r>
              <a:rPr lang="en-US" altLang="ja-JP" sz="2400" dirty="0">
                <a:solidFill>
                  <a:srgbClr val="FF0000"/>
                </a:solidFill>
              </a:rPr>
              <a:t>0 </a:t>
            </a:r>
            <a:r>
              <a:rPr lang="ja-JP" altLang="en-US" sz="2400" dirty="0"/>
              <a:t>］と［ </a:t>
            </a:r>
            <a:r>
              <a:rPr lang="en-US" altLang="ja-JP" sz="2400" dirty="0">
                <a:solidFill>
                  <a:srgbClr val="FF0000"/>
                </a:solidFill>
              </a:rPr>
              <a:t>1</a:t>
            </a:r>
            <a:r>
              <a:rPr lang="ja-JP" altLang="en-US" sz="2400" dirty="0"/>
              <a:t> ］があり前者は記号で［ </a:t>
            </a:r>
            <a:r>
              <a:rPr lang="en-US" altLang="ja-JP" sz="2400" dirty="0">
                <a:solidFill>
                  <a:srgbClr val="FF0000"/>
                </a:solidFill>
              </a:rPr>
              <a:t>2s</a:t>
            </a:r>
            <a:r>
              <a:rPr lang="en-US" altLang="ja-JP" sz="2400" dirty="0"/>
              <a:t> </a:t>
            </a:r>
            <a:r>
              <a:rPr lang="ja-JP" altLang="en-US" sz="2400" dirty="0"/>
              <a:t>］，後者は［ </a:t>
            </a:r>
            <a:r>
              <a:rPr lang="en-US" altLang="ja-JP" sz="2400" dirty="0">
                <a:solidFill>
                  <a:srgbClr val="FF0000"/>
                </a:solidFill>
              </a:rPr>
              <a:t>2</a:t>
            </a:r>
            <a:r>
              <a:rPr lang="en-US" altLang="ja-JP" sz="2400" i="1" dirty="0">
                <a:solidFill>
                  <a:srgbClr val="FF0000"/>
                </a:solidFill>
              </a:rPr>
              <a:t>p</a:t>
            </a:r>
            <a:r>
              <a:rPr lang="ja-JP" altLang="en-US" sz="2400" dirty="0">
                <a:solidFill>
                  <a:srgbClr val="FF0000"/>
                </a:solidFill>
              </a:rPr>
              <a:t> </a:t>
            </a:r>
            <a:r>
              <a:rPr lang="ja-JP" altLang="en-US" sz="2400" dirty="0"/>
              <a:t>］であるが，</a:t>
            </a:r>
            <a:r>
              <a:rPr lang="en-US" altLang="ja-JP" sz="2400" i="1" dirty="0"/>
              <a:t>p </a:t>
            </a:r>
            <a:r>
              <a:rPr lang="ja-JP" altLang="en-US" sz="2400" dirty="0"/>
              <a:t>軌道は磁気量子数により</a:t>
            </a:r>
            <a:r>
              <a:rPr lang="en-US" altLang="ja-JP" sz="2400" dirty="0"/>
              <a:t>3 </a:t>
            </a:r>
            <a:r>
              <a:rPr lang="ja-JP" altLang="en-US" sz="2400" dirty="0" err="1"/>
              <a:t>つに</a:t>
            </a:r>
            <a:r>
              <a:rPr lang="ja-JP" altLang="en-US" sz="2400" dirty="0"/>
              <a:t>分離するのでそれらを［</a:t>
            </a:r>
            <a:r>
              <a:rPr lang="en-US" altLang="ja-JP" sz="2400" dirty="0">
                <a:solidFill>
                  <a:srgbClr val="FF0000"/>
                </a:solidFill>
              </a:rPr>
              <a:t>2</a:t>
            </a:r>
            <a:r>
              <a:rPr lang="en-US" altLang="ja-JP" sz="2400" i="1" dirty="0">
                <a:solidFill>
                  <a:srgbClr val="FF0000"/>
                </a:solidFill>
              </a:rPr>
              <a:t>p</a:t>
            </a:r>
            <a:r>
              <a:rPr lang="en-US" altLang="ja-JP" sz="2400" dirty="0">
                <a:solidFill>
                  <a:srgbClr val="FF0000"/>
                </a:solidFill>
              </a:rPr>
              <a:t>x, 2</a:t>
            </a:r>
            <a:r>
              <a:rPr lang="en-US" altLang="ja-JP" sz="2400" i="1" dirty="0">
                <a:solidFill>
                  <a:srgbClr val="FF0000"/>
                </a:solidFill>
              </a:rPr>
              <a:t>p</a:t>
            </a:r>
            <a:r>
              <a:rPr lang="en-US" altLang="ja-JP" sz="2400" dirty="0">
                <a:solidFill>
                  <a:srgbClr val="FF0000"/>
                </a:solidFill>
              </a:rPr>
              <a:t>y, 2</a:t>
            </a:r>
            <a:r>
              <a:rPr lang="en-US" altLang="ja-JP" sz="2400" i="1" dirty="0">
                <a:solidFill>
                  <a:srgbClr val="FF0000"/>
                </a:solidFill>
              </a:rPr>
              <a:t>p</a:t>
            </a:r>
            <a:r>
              <a:rPr lang="en-US" altLang="ja-JP" sz="2400" dirty="0">
                <a:solidFill>
                  <a:srgbClr val="FF0000"/>
                </a:solidFill>
              </a:rPr>
              <a:t>z</a:t>
            </a:r>
            <a:r>
              <a:rPr lang="ja-JP" altLang="en-US" sz="2400" dirty="0">
                <a:solidFill>
                  <a:srgbClr val="FF0000"/>
                </a:solidFill>
              </a:rPr>
              <a:t> </a:t>
            </a:r>
            <a:r>
              <a:rPr lang="ja-JP" altLang="en-US" sz="2400" dirty="0"/>
              <a:t>］の記号で表す．</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834</TotalTime>
  <Words>905</Words>
  <Application>Microsoft Office PowerPoint</Application>
  <PresentationFormat>画面に合わせる (4:3)</PresentationFormat>
  <Paragraphs>121</Paragraphs>
  <Slides>12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12</vt:i4>
      </vt:variant>
    </vt:vector>
  </HeadingPairs>
  <TitlesOfParts>
    <vt:vector size="16" baseType="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ken</dc:creator>
  <cp:lastModifiedBy>岩本憲人</cp:lastModifiedBy>
  <cp:revision>78</cp:revision>
  <dcterms:created xsi:type="dcterms:W3CDTF">2010-04-19T01:43:39Z</dcterms:created>
  <dcterms:modified xsi:type="dcterms:W3CDTF">2017-04-17T03:46:09Z</dcterms:modified>
</cp:coreProperties>
</file>